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4" r:id="rId3"/>
    <p:sldId id="311" r:id="rId4"/>
    <p:sldId id="323" r:id="rId5"/>
    <p:sldId id="260" r:id="rId6"/>
    <p:sldId id="259" r:id="rId7"/>
    <p:sldId id="263" r:id="rId8"/>
    <p:sldId id="262" r:id="rId9"/>
    <p:sldId id="261" r:id="rId10"/>
    <p:sldId id="284" r:id="rId11"/>
    <p:sldId id="264" r:id="rId12"/>
    <p:sldId id="277" r:id="rId13"/>
    <p:sldId id="286" r:id="rId14"/>
    <p:sldId id="290" r:id="rId15"/>
    <p:sldId id="293" r:id="rId16"/>
    <p:sldId id="294" r:id="rId17"/>
    <p:sldId id="295" r:id="rId18"/>
    <p:sldId id="278" r:id="rId19"/>
    <p:sldId id="291" r:id="rId20"/>
    <p:sldId id="316" r:id="rId21"/>
    <p:sldId id="327" r:id="rId22"/>
    <p:sldId id="317" r:id="rId23"/>
    <p:sldId id="318" r:id="rId24"/>
    <p:sldId id="279" r:id="rId25"/>
    <p:sldId id="276" r:id="rId26"/>
    <p:sldId id="304" r:id="rId27"/>
    <p:sldId id="326" r:id="rId28"/>
    <p:sldId id="281" r:id="rId29"/>
    <p:sldId id="325" r:id="rId30"/>
    <p:sldId id="301" r:id="rId31"/>
    <p:sldId id="306" r:id="rId32"/>
    <p:sldId id="305" r:id="rId33"/>
    <p:sldId id="275" r:id="rId34"/>
    <p:sldId id="257" r:id="rId35"/>
    <p:sldId id="315" r:id="rId36"/>
    <p:sldId id="324" r:id="rId37"/>
    <p:sldId id="266" r:id="rId38"/>
    <p:sldId id="329" r:id="rId39"/>
    <p:sldId id="271" r:id="rId40"/>
    <p:sldId id="270" r:id="rId41"/>
    <p:sldId id="328"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p:restoredTop sz="94870"/>
  </p:normalViewPr>
  <p:slideViewPr>
    <p:cSldViewPr snapToGrid="0">
      <p:cViewPr varScale="1">
        <p:scale>
          <a:sx n="100" d="100"/>
          <a:sy n="100" d="100"/>
        </p:scale>
        <p:origin x="912" y="168"/>
      </p:cViewPr>
      <p:guideLst/>
    </p:cSldViewPr>
  </p:slideViewPr>
  <p:notesTextViewPr>
    <p:cViewPr>
      <p:scale>
        <a:sx n="1" d="1"/>
        <a:sy n="1" d="1"/>
      </p:scale>
      <p:origin x="0" y="0"/>
    </p:cViewPr>
  </p:notesTextViewPr>
  <p:sorterViewPr>
    <p:cViewPr>
      <p:scale>
        <a:sx n="100" d="100"/>
        <a:sy n="100" d="100"/>
      </p:scale>
      <p:origin x="0" y="-1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878EC-F81E-034C-9621-17C99CE89263}" type="datetimeFigureOut">
              <a:rPr lang="en-US" smtClean="0"/>
              <a:t>6/4/23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8D778-69AB-C846-BD10-8FDD9DF5428C}" type="slidenum">
              <a:rPr lang="en-US" smtClean="0"/>
              <a:t>‹#›</a:t>
            </a:fld>
            <a:endParaRPr lang="en-US"/>
          </a:p>
        </p:txBody>
      </p:sp>
    </p:spTree>
    <p:extLst>
      <p:ext uri="{BB962C8B-B14F-4D97-AF65-F5344CB8AC3E}">
        <p14:creationId xmlns:p14="http://schemas.microsoft.com/office/powerpoint/2010/main" val="232989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8D778-69AB-C846-BD10-8FDD9DF5428C}" type="slidenum">
              <a:rPr lang="en-US" smtClean="0"/>
              <a:t>9</a:t>
            </a:fld>
            <a:endParaRPr lang="en-US"/>
          </a:p>
        </p:txBody>
      </p:sp>
    </p:spTree>
    <p:extLst>
      <p:ext uri="{BB962C8B-B14F-4D97-AF65-F5344CB8AC3E}">
        <p14:creationId xmlns:p14="http://schemas.microsoft.com/office/powerpoint/2010/main" val="380482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 Diego IM, Redondo AR, Fernández RR, Navarro J, </a:t>
            </a:r>
            <a:r>
              <a:rPr lang="en-US" dirty="0" err="1"/>
              <a:t>Moguerza</a:t>
            </a:r>
            <a:r>
              <a:rPr lang="en-US" dirty="0"/>
              <a:t> JM. General Performance Score for classification problems. Applied Intelligence. 2022 Aug 1;52(10):12049–63.</a:t>
            </a:r>
          </a:p>
          <a:p>
            <a:pPr marL="228600" indent="-228600">
              <a:buAutoNum type="arabicPeriod"/>
            </a:pPr>
            <a:r>
              <a:rPr lang="en-US" dirty="0"/>
              <a:t>2. https://</a:t>
            </a:r>
            <a:r>
              <a:rPr lang="en-US" dirty="0" err="1"/>
              <a:t>www.biorxiv.org</a:t>
            </a:r>
            <a:r>
              <a:rPr lang="en-US" dirty="0"/>
              <a:t>/content/10.1101/2022.12.01.518728v1 </a:t>
            </a:r>
          </a:p>
        </p:txBody>
      </p:sp>
      <p:sp>
        <p:nvSpPr>
          <p:cNvPr id="4" name="Slide Number Placeholder 3"/>
          <p:cNvSpPr>
            <a:spLocks noGrp="1"/>
          </p:cNvSpPr>
          <p:nvPr>
            <p:ph type="sldNum" sz="quarter" idx="5"/>
          </p:nvPr>
        </p:nvSpPr>
        <p:spPr/>
        <p:txBody>
          <a:bodyPr/>
          <a:lstStyle/>
          <a:p>
            <a:fld id="{F5A8D778-69AB-C846-BD10-8FDD9DF5428C}" type="slidenum">
              <a:rPr lang="en-US" smtClean="0"/>
              <a:t>22</a:t>
            </a:fld>
            <a:endParaRPr lang="en-US"/>
          </a:p>
        </p:txBody>
      </p:sp>
    </p:spTree>
    <p:extLst>
      <p:ext uri="{BB962C8B-B14F-4D97-AF65-F5344CB8AC3E}">
        <p14:creationId xmlns:p14="http://schemas.microsoft.com/office/powerpoint/2010/main" val="58148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healthmatch.io</a:t>
            </a:r>
            <a:r>
              <a:rPr lang="en-US" dirty="0"/>
              <a:t>/clinical-trials/understanding-patient-retention-in-clinical-trials </a:t>
            </a:r>
          </a:p>
        </p:txBody>
      </p:sp>
      <p:sp>
        <p:nvSpPr>
          <p:cNvPr id="4" name="Slide Number Placeholder 3"/>
          <p:cNvSpPr>
            <a:spLocks noGrp="1"/>
          </p:cNvSpPr>
          <p:nvPr>
            <p:ph type="sldNum" sz="quarter" idx="5"/>
          </p:nvPr>
        </p:nvSpPr>
        <p:spPr/>
        <p:txBody>
          <a:bodyPr/>
          <a:lstStyle/>
          <a:p>
            <a:fld id="{F5A8D778-69AB-C846-BD10-8FDD9DF5428C}" type="slidenum">
              <a:rPr lang="en-US" smtClean="0"/>
              <a:t>33</a:t>
            </a:fld>
            <a:endParaRPr lang="en-US"/>
          </a:p>
        </p:txBody>
      </p:sp>
    </p:spTree>
    <p:extLst>
      <p:ext uri="{BB962C8B-B14F-4D97-AF65-F5344CB8AC3E}">
        <p14:creationId xmlns:p14="http://schemas.microsoft.com/office/powerpoint/2010/main" val="329202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06B8-79BF-5068-5667-4DEF39D86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96504-9891-8537-3B80-3DEBEDD1C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6D0C0B-4C9D-160C-19A5-EEC58C4500E6}"/>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0D95210E-4A36-019D-F2BA-6E373A8E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7E7AE-10D0-C71C-88AD-9496AD0FD312}"/>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78781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FF65-D450-DF4E-945A-78E27C346E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40DC0-EEF4-A837-A61F-F86ADDC74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4A657-8975-5FB0-5D93-6B2CE155D781}"/>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2A6DF6C4-EB32-9500-7A0C-2C136ADC3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5DD03-F0F1-0B7A-F3B9-8496C1F9A23F}"/>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81902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1D62F-B003-322C-3BE9-E3C4F4B4AD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FC324-FD06-C994-2B8E-F8AB5AE568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C8FBF-13C8-CF57-102B-AA6F40FA8F9A}"/>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72A115E5-9027-C428-DA8C-C7108ADD3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1991D-C44D-DAEB-E426-F9D0BF144844}"/>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219394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0FE3-FB8D-FA46-C6CB-8A525BAE3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BE17C-01A6-FD28-AB78-78F38B483C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774D5-A3DC-83A0-CBE8-C85B9DE1A621}"/>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65C94709-7228-3A2B-2F9A-14A80C466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E3C3B-66EE-314F-DBEE-4F54E39E6B19}"/>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254159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6423-02D3-2958-29EE-0B545D3F6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5AD14-9733-736E-E004-583C632F2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364F8-812B-E5AA-33FE-BE4892484A7D}"/>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591DECC7-5541-EACB-D8CA-6C4B0B19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CDC2A-7111-549D-908C-00874B4789F4}"/>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60670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63CC-69B8-111E-A644-D4300B203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DA375-AA58-2606-2C24-7C61553FF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B2D43-E6F0-E458-ECBC-0C834980A3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491EE4-0757-8B00-1160-0976D73D5B24}"/>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6" name="Footer Placeholder 5">
            <a:extLst>
              <a:ext uri="{FF2B5EF4-FFF2-40B4-BE49-F238E27FC236}">
                <a16:creationId xmlns:a16="http://schemas.microsoft.com/office/drawing/2014/main" id="{3F88002C-084A-E226-9D0E-A9CB6A9BA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2D20E-49D1-37B7-691F-C0ADD052CFCB}"/>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422581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48F2-1266-B465-E519-810DAB5A39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EA3CA-313F-FE4C-1A15-6444D5592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40BC74-E305-E4A9-56A5-24D56E08C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76A4E-3829-48EB-6CC2-AAAD0517E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BF6FB-DC83-3782-A10D-177781927B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55683-0510-F17C-BCCD-D274BC060E20}"/>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8" name="Footer Placeholder 7">
            <a:extLst>
              <a:ext uri="{FF2B5EF4-FFF2-40B4-BE49-F238E27FC236}">
                <a16:creationId xmlns:a16="http://schemas.microsoft.com/office/drawing/2014/main" id="{404D5A77-14C7-F018-889B-3E32A7F7D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3DCA0-F27B-BFB2-5EB9-E0199270D818}"/>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62653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C341-571B-75B7-F3AA-5253935BD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902819-A7FA-DE6F-0302-D79F2A029EAC}"/>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4" name="Footer Placeholder 3">
            <a:extLst>
              <a:ext uri="{FF2B5EF4-FFF2-40B4-BE49-F238E27FC236}">
                <a16:creationId xmlns:a16="http://schemas.microsoft.com/office/drawing/2014/main" id="{4A9DAE3B-ACA0-8623-11C9-07A513869E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706EB3-47BB-8AB9-0122-6DA770FE31AA}"/>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244792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2B06C-D32E-B91C-90F7-661DB340A262}"/>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3" name="Footer Placeholder 2">
            <a:extLst>
              <a:ext uri="{FF2B5EF4-FFF2-40B4-BE49-F238E27FC236}">
                <a16:creationId xmlns:a16="http://schemas.microsoft.com/office/drawing/2014/main" id="{F526C402-ABDC-61FE-1758-5B42347FC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49689-BEF5-4BF2-95FD-D7BECF528F5C}"/>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86069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CA24-429B-AE9F-3C01-5975F915A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8FB6E9-8123-AB0C-28A7-35ECC01D2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BE2015-999A-A25B-3089-A1F708B14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A3D4D-9CC8-1C21-37B7-F2A30FD46568}"/>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6" name="Footer Placeholder 5">
            <a:extLst>
              <a:ext uri="{FF2B5EF4-FFF2-40B4-BE49-F238E27FC236}">
                <a16:creationId xmlns:a16="http://schemas.microsoft.com/office/drawing/2014/main" id="{8B6AB340-8324-7852-1E51-6FE66035D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A75D9-A076-3CE8-7FD0-CE3C6B8F7A84}"/>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77881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BD8C-E699-98DD-08FC-2F579590E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844B1-7859-9397-F714-FEF3BD1D8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180CA7-7F5D-3EF6-363B-FB5C1B7AF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AD175-0CC9-FA38-874B-BE279A1CFBDD}"/>
              </a:ext>
            </a:extLst>
          </p:cNvPr>
          <p:cNvSpPr>
            <a:spLocks noGrp="1"/>
          </p:cNvSpPr>
          <p:nvPr>
            <p:ph type="dt" sz="half" idx="10"/>
          </p:nvPr>
        </p:nvSpPr>
        <p:spPr/>
        <p:txBody>
          <a:bodyPr/>
          <a:lstStyle/>
          <a:p>
            <a:fld id="{D4541C7D-9F19-EB47-A340-E816E841942C}" type="datetimeFigureOut">
              <a:rPr lang="en-US" smtClean="0"/>
              <a:t>6/4/23</a:t>
            </a:fld>
            <a:endParaRPr lang="en-US"/>
          </a:p>
        </p:txBody>
      </p:sp>
      <p:sp>
        <p:nvSpPr>
          <p:cNvPr id="6" name="Footer Placeholder 5">
            <a:extLst>
              <a:ext uri="{FF2B5EF4-FFF2-40B4-BE49-F238E27FC236}">
                <a16:creationId xmlns:a16="http://schemas.microsoft.com/office/drawing/2014/main" id="{C1381EBE-D66E-A896-138F-EED226572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AF1B4-A9B9-0FC3-7DC9-42C27F58DAA8}"/>
              </a:ext>
            </a:extLst>
          </p:cNvPr>
          <p:cNvSpPr>
            <a:spLocks noGrp="1"/>
          </p:cNvSpPr>
          <p:nvPr>
            <p:ph type="sldNum" sz="quarter" idx="12"/>
          </p:nvPr>
        </p:nvSpPr>
        <p:spPr/>
        <p:txBody>
          <a:bodyPr/>
          <a:lstStyle/>
          <a:p>
            <a:fld id="{555485EB-36F7-A144-9C99-0F2002787D4A}" type="slidenum">
              <a:rPr lang="en-US" smtClean="0"/>
              <a:t>‹#›</a:t>
            </a:fld>
            <a:endParaRPr lang="en-US"/>
          </a:p>
        </p:txBody>
      </p:sp>
    </p:spTree>
    <p:extLst>
      <p:ext uri="{BB962C8B-B14F-4D97-AF65-F5344CB8AC3E}">
        <p14:creationId xmlns:p14="http://schemas.microsoft.com/office/powerpoint/2010/main" val="349875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FAD4C-051B-FE1A-FCCB-54004F80B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44113-F543-E63E-3756-350796BBC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DFCAA-BFBC-DC35-3BC1-9274D7ED9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1C7D-9F19-EB47-A340-E816E841942C}" type="datetimeFigureOut">
              <a:rPr lang="en-US" smtClean="0"/>
              <a:t>6/4/23</a:t>
            </a:fld>
            <a:endParaRPr lang="en-US"/>
          </a:p>
        </p:txBody>
      </p:sp>
      <p:sp>
        <p:nvSpPr>
          <p:cNvPr id="5" name="Footer Placeholder 4">
            <a:extLst>
              <a:ext uri="{FF2B5EF4-FFF2-40B4-BE49-F238E27FC236}">
                <a16:creationId xmlns:a16="http://schemas.microsoft.com/office/drawing/2014/main" id="{95B8D23D-909A-F2F1-C5D1-5125E8336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17ABF6-748D-D563-70EF-0E23E25CF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485EB-36F7-A144-9C99-0F2002787D4A}" type="slidenum">
              <a:rPr lang="en-US" smtClean="0"/>
              <a:t>‹#›</a:t>
            </a:fld>
            <a:endParaRPr lang="en-US"/>
          </a:p>
        </p:txBody>
      </p:sp>
    </p:spTree>
    <p:extLst>
      <p:ext uri="{BB962C8B-B14F-4D97-AF65-F5344CB8AC3E}">
        <p14:creationId xmlns:p14="http://schemas.microsoft.com/office/powerpoint/2010/main" val="126173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cri.org/our-work/analytics-and-data-science/data-sharing/soar-dat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ocodedatascience.net/" TargetMode="External"/><Relationship Id="rId2" Type="http://schemas.openxmlformats.org/officeDocument/2006/relationships/hyperlink" Target="mailto:rehoyt@gmail.com" TargetMode="External"/><Relationship Id="rId1" Type="http://schemas.openxmlformats.org/officeDocument/2006/relationships/slideLayout" Target="../slideLayouts/slideLayout2.xml"/><Relationship Id="rId4" Type="http://schemas.openxmlformats.org/officeDocument/2006/relationships/hyperlink" Target="https://www.nocodedatascience.net/file-sh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2view.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x.doi.org/10.36227/techrxiv.16610896.v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a:extLst>
              <a:ext uri="{FF2B5EF4-FFF2-40B4-BE49-F238E27FC236}">
                <a16:creationId xmlns:a16="http://schemas.microsoft.com/office/drawing/2014/main" id="{3AF21D3B-8F20-9F37-11FE-1AD76796EE76}"/>
              </a:ext>
            </a:extLst>
          </p:cNvPr>
          <p:cNvPicPr>
            <a:picLocks noChangeAspect="1"/>
          </p:cNvPicPr>
          <p:nvPr/>
        </p:nvPicPr>
        <p:blipFill rotWithShape="1">
          <a:blip r:embed="rId2"/>
          <a:srcRect r="15627" b="-1"/>
          <a:stretch/>
        </p:blipFill>
        <p:spPr>
          <a:xfrm>
            <a:off x="7023788" y="10"/>
            <a:ext cx="5168211" cy="6857990"/>
          </a:xfrm>
          <a:prstGeom prst="rect">
            <a:avLst/>
          </a:prstGeom>
        </p:spPr>
      </p:pic>
      <p:sp>
        <p:nvSpPr>
          <p:cNvPr id="17"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84756C-387B-213E-D5F3-177CDF1D1AE1}"/>
              </a:ext>
            </a:extLst>
          </p:cNvPr>
          <p:cNvSpPr>
            <a:spLocks noGrp="1"/>
          </p:cNvSpPr>
          <p:nvPr>
            <p:ph type="ctrTitle"/>
          </p:nvPr>
        </p:nvSpPr>
        <p:spPr>
          <a:xfrm>
            <a:off x="342622" y="1220388"/>
            <a:ext cx="5905777" cy="3204134"/>
          </a:xfrm>
        </p:spPr>
        <p:txBody>
          <a:bodyPr anchor="b">
            <a:normAutofit/>
          </a:bodyPr>
          <a:lstStyle/>
          <a:p>
            <a:pPr algn="l"/>
            <a:r>
              <a:rPr lang="en-US" sz="4800" dirty="0"/>
              <a:t>AI Generated Tabular Synthetic Data</a:t>
            </a:r>
            <a:br>
              <a:rPr lang="en-US" sz="4800" dirty="0"/>
            </a:br>
            <a:br>
              <a:rPr lang="en-US" sz="4800" dirty="0"/>
            </a:br>
            <a:r>
              <a:rPr lang="en-US" sz="2800" dirty="0"/>
              <a:t>Ready for Prime Time?</a:t>
            </a:r>
          </a:p>
        </p:txBody>
      </p:sp>
      <p:sp>
        <p:nvSpPr>
          <p:cNvPr id="3" name="Subtitle 2">
            <a:extLst>
              <a:ext uri="{FF2B5EF4-FFF2-40B4-BE49-F238E27FC236}">
                <a16:creationId xmlns:a16="http://schemas.microsoft.com/office/drawing/2014/main" id="{6A73A20C-DB43-F325-224B-468482F6986E}"/>
              </a:ext>
            </a:extLst>
          </p:cNvPr>
          <p:cNvSpPr>
            <a:spLocks noGrp="1"/>
          </p:cNvSpPr>
          <p:nvPr>
            <p:ph type="subTitle" idx="1"/>
          </p:nvPr>
        </p:nvSpPr>
        <p:spPr>
          <a:xfrm>
            <a:off x="332186" y="5134098"/>
            <a:ext cx="6210577" cy="1208141"/>
          </a:xfrm>
        </p:spPr>
        <p:txBody>
          <a:bodyPr>
            <a:noAutofit/>
          </a:bodyPr>
          <a:lstStyle/>
          <a:p>
            <a:pPr algn="l"/>
            <a:r>
              <a:rPr lang="en-US" sz="2800" dirty="0"/>
              <a:t>AIMED Global Summit June 2023</a:t>
            </a:r>
          </a:p>
          <a:p>
            <a:pPr algn="l"/>
            <a:r>
              <a:rPr lang="en-US" sz="2800" dirty="0"/>
              <a:t>Robert Hoyt MD FACP FAMIA ABPM-CI</a:t>
            </a:r>
          </a:p>
          <a:p>
            <a:pPr algn="l"/>
            <a:r>
              <a:rPr lang="en-US" sz="2800" dirty="0"/>
              <a:t>David </a:t>
            </a:r>
            <a:r>
              <a:rPr lang="en-US" sz="2800" dirty="0" err="1"/>
              <a:t>Patrishkoff</a:t>
            </a:r>
            <a:r>
              <a:rPr lang="en-US" sz="2800" dirty="0"/>
              <a:t> MS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0523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635B5-7E43-FC79-F761-59FF90B5F13E}"/>
              </a:ext>
            </a:extLst>
          </p:cNvPr>
          <p:cNvSpPr>
            <a:spLocks noGrp="1"/>
          </p:cNvSpPr>
          <p:nvPr>
            <p:ph type="title"/>
          </p:nvPr>
        </p:nvSpPr>
        <p:spPr/>
        <p:txBody>
          <a:bodyPr/>
          <a:lstStyle/>
          <a:p>
            <a:r>
              <a:rPr lang="en-US" dirty="0"/>
              <a:t>Software Used for Analysis of Synthetic Data</a:t>
            </a:r>
          </a:p>
        </p:txBody>
      </p:sp>
      <p:sp>
        <p:nvSpPr>
          <p:cNvPr id="6" name="Content Placeholder 5">
            <a:extLst>
              <a:ext uri="{FF2B5EF4-FFF2-40B4-BE49-F238E27FC236}">
                <a16:creationId xmlns:a16="http://schemas.microsoft.com/office/drawing/2014/main" id="{6A054616-1001-41E3-BB8B-9AD6B66E189B}"/>
              </a:ext>
            </a:extLst>
          </p:cNvPr>
          <p:cNvSpPr>
            <a:spLocks noGrp="1"/>
          </p:cNvSpPr>
          <p:nvPr>
            <p:ph idx="1"/>
          </p:nvPr>
        </p:nvSpPr>
        <p:spPr/>
        <p:txBody>
          <a:bodyPr/>
          <a:lstStyle/>
          <a:p>
            <a:r>
              <a:rPr lang="en-US" dirty="0"/>
              <a:t>Orange – free open-source data science platform that is Python based and supported by the University of Ljubljana, Slovenia. It performs exploratory data analysis, supervised and unsupervised learning, image analytics and text mining. Customized to generate Brier Score and SMOTE. Workflow shared as an .</a:t>
            </a:r>
            <a:r>
              <a:rPr lang="en-US" dirty="0" err="1"/>
              <a:t>ows</a:t>
            </a:r>
            <a:r>
              <a:rPr lang="en-US" dirty="0"/>
              <a:t> file (free). </a:t>
            </a:r>
          </a:p>
          <a:p>
            <a:r>
              <a:rPr lang="en-US" dirty="0"/>
              <a:t>Online Kolmogorov-Smirnov (KS) Test (free)</a:t>
            </a:r>
          </a:p>
          <a:p>
            <a:r>
              <a:rPr lang="en-US" dirty="0"/>
              <a:t>Online Wilcoxon Rank Sum Test (free)</a:t>
            </a:r>
          </a:p>
          <a:p>
            <a:pPr marL="0" indent="0">
              <a:buNone/>
            </a:pPr>
            <a:endParaRPr lang="en-US" dirty="0"/>
          </a:p>
        </p:txBody>
      </p:sp>
    </p:spTree>
    <p:extLst>
      <p:ext uri="{BB962C8B-B14F-4D97-AF65-F5344CB8AC3E}">
        <p14:creationId xmlns:p14="http://schemas.microsoft.com/office/powerpoint/2010/main" val="345533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21BA-8480-2317-73E5-4C407CC73328}"/>
              </a:ext>
            </a:extLst>
          </p:cNvPr>
          <p:cNvSpPr>
            <a:spLocks noGrp="1"/>
          </p:cNvSpPr>
          <p:nvPr>
            <p:ph type="title"/>
          </p:nvPr>
        </p:nvSpPr>
        <p:spPr>
          <a:xfrm>
            <a:off x="639881" y="340822"/>
            <a:ext cx="10380573" cy="1432273"/>
          </a:xfrm>
        </p:spPr>
        <p:txBody>
          <a:bodyPr/>
          <a:lstStyle/>
          <a:p>
            <a:r>
              <a:rPr lang="en-US" dirty="0"/>
              <a:t>How to Evaluate Synthetic Data</a:t>
            </a:r>
          </a:p>
        </p:txBody>
      </p:sp>
      <p:sp>
        <p:nvSpPr>
          <p:cNvPr id="3" name="Content Placeholder 2">
            <a:extLst>
              <a:ext uri="{FF2B5EF4-FFF2-40B4-BE49-F238E27FC236}">
                <a16:creationId xmlns:a16="http://schemas.microsoft.com/office/drawing/2014/main" id="{99046D3E-BE3F-B12D-92CD-EE0B33419AC9}"/>
              </a:ext>
            </a:extLst>
          </p:cNvPr>
          <p:cNvSpPr>
            <a:spLocks noGrp="1"/>
          </p:cNvSpPr>
          <p:nvPr>
            <p:ph idx="1"/>
          </p:nvPr>
        </p:nvSpPr>
        <p:spPr>
          <a:xfrm>
            <a:off x="762431" y="2602384"/>
            <a:ext cx="10381205" cy="3954515"/>
          </a:xfrm>
        </p:spPr>
        <p:txBody>
          <a:bodyPr/>
          <a:lstStyle/>
          <a:p>
            <a:pPr marL="342900" indent="-342900">
              <a:buFont typeface="Arial" panose="020B0604020202020204" pitchFamily="34" charset="0"/>
              <a:buChar char="•"/>
            </a:pPr>
            <a:r>
              <a:rPr lang="en-US" b="1" dirty="0"/>
              <a:t>Resemblance (fidelity): </a:t>
            </a:r>
            <a:r>
              <a:rPr lang="en-US" dirty="0"/>
              <a:t>based largely on statistics, how closely does the synthetic data resemble the real data? QA Report</a:t>
            </a:r>
          </a:p>
          <a:p>
            <a:pPr marL="342900" indent="-342900">
              <a:buFont typeface="Arial" panose="020B0604020202020204" pitchFamily="34" charset="0"/>
              <a:buChar char="•"/>
            </a:pPr>
            <a:r>
              <a:rPr lang="en-US" b="1" dirty="0"/>
              <a:t>Utility</a:t>
            </a:r>
            <a:r>
              <a:rPr lang="en-US" dirty="0"/>
              <a:t>: Does a prediction model using synthetic data produce similar performance (classification or regression) metrics compared to real data? Utility not reported by the vendor</a:t>
            </a:r>
          </a:p>
          <a:p>
            <a:pPr marL="342900" indent="-342900">
              <a:buFont typeface="Arial" panose="020B0604020202020204" pitchFamily="34" charset="0"/>
              <a:buChar char="•"/>
            </a:pPr>
            <a:r>
              <a:rPr lang="en-US" b="1" dirty="0"/>
              <a:t>Privacy:</a:t>
            </a:r>
            <a:r>
              <a:rPr lang="en-US" dirty="0"/>
              <a:t> special automated checks to ensure that real patients cannot be re-identified. QA Report. </a:t>
            </a:r>
          </a:p>
        </p:txBody>
      </p:sp>
    </p:spTree>
    <p:extLst>
      <p:ext uri="{BB962C8B-B14F-4D97-AF65-F5344CB8AC3E}">
        <p14:creationId xmlns:p14="http://schemas.microsoft.com/office/powerpoint/2010/main" val="345417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C5B8-5CD9-6226-5515-003030FDE6B5}"/>
              </a:ext>
            </a:extLst>
          </p:cNvPr>
          <p:cNvSpPr>
            <a:spLocks noGrp="1"/>
          </p:cNvSpPr>
          <p:nvPr>
            <p:ph type="title"/>
          </p:nvPr>
        </p:nvSpPr>
        <p:spPr/>
        <p:txBody>
          <a:bodyPr/>
          <a:lstStyle/>
          <a:p>
            <a:r>
              <a:rPr lang="en-US" b="1" dirty="0"/>
              <a:t>Resemblance: Statistical Similarity</a:t>
            </a:r>
          </a:p>
        </p:txBody>
      </p:sp>
      <p:sp>
        <p:nvSpPr>
          <p:cNvPr id="3" name="Content Placeholder 2">
            <a:extLst>
              <a:ext uri="{FF2B5EF4-FFF2-40B4-BE49-F238E27FC236}">
                <a16:creationId xmlns:a16="http://schemas.microsoft.com/office/drawing/2014/main" id="{76130841-ACD4-3258-2585-E74A4D87B925}"/>
              </a:ext>
            </a:extLst>
          </p:cNvPr>
          <p:cNvSpPr>
            <a:spLocks noGrp="1"/>
          </p:cNvSpPr>
          <p:nvPr>
            <p:ph idx="1"/>
          </p:nvPr>
        </p:nvSpPr>
        <p:spPr/>
        <p:txBody>
          <a:bodyPr/>
          <a:lstStyle/>
          <a:p>
            <a:r>
              <a:rPr lang="en-US" dirty="0"/>
              <a:t>All AI synthetic data vendors supply quality reports to show univariate and bivariate distribution and correlation matrices</a:t>
            </a:r>
          </a:p>
          <a:p>
            <a:r>
              <a:rPr lang="en-US" dirty="0"/>
              <a:t>In addition, there are a myriad of other statistical tests to compare real data with synthetic data. For example:</a:t>
            </a:r>
          </a:p>
          <a:p>
            <a:pPr lvl="1"/>
            <a:r>
              <a:rPr lang="en-US" dirty="0"/>
              <a:t>Pearson correlation</a:t>
            </a:r>
          </a:p>
          <a:p>
            <a:pPr lvl="1"/>
            <a:r>
              <a:rPr lang="en-US" dirty="0"/>
              <a:t>T-tests for continuous data</a:t>
            </a:r>
          </a:p>
          <a:p>
            <a:pPr lvl="1"/>
            <a:r>
              <a:rPr lang="en-US" dirty="0"/>
              <a:t>Information Gain (Orange = Rank widget)</a:t>
            </a:r>
          </a:p>
          <a:p>
            <a:pPr lvl="1"/>
            <a:r>
              <a:rPr lang="en-US" dirty="0"/>
              <a:t>Residual plots</a:t>
            </a:r>
          </a:p>
          <a:p>
            <a:pPr lvl="1"/>
            <a:r>
              <a:rPr lang="en-US" dirty="0"/>
              <a:t>Wilcoxon Rank Sum tests for continuous variables</a:t>
            </a:r>
          </a:p>
          <a:p>
            <a:pPr lvl="1"/>
            <a:r>
              <a:rPr lang="en-US" dirty="0"/>
              <a:t>Two sample Kolmogorov-Smirnov (KS) test to compare distributions</a:t>
            </a:r>
          </a:p>
        </p:txBody>
      </p:sp>
    </p:spTree>
    <p:extLst>
      <p:ext uri="{BB962C8B-B14F-4D97-AF65-F5344CB8AC3E}">
        <p14:creationId xmlns:p14="http://schemas.microsoft.com/office/powerpoint/2010/main" val="299473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9F22-EAA9-603C-79F9-A19CFA1F622E}"/>
              </a:ext>
            </a:extLst>
          </p:cNvPr>
          <p:cNvSpPr>
            <a:spLocks noGrp="1"/>
          </p:cNvSpPr>
          <p:nvPr>
            <p:ph type="title"/>
          </p:nvPr>
        </p:nvSpPr>
        <p:spPr/>
        <p:txBody>
          <a:bodyPr/>
          <a:lstStyle/>
          <a:p>
            <a:r>
              <a:rPr lang="en-US" dirty="0"/>
              <a:t>CORRELATIONS: MOSTLY AI HEATMAPS</a:t>
            </a:r>
          </a:p>
        </p:txBody>
      </p:sp>
      <p:pic>
        <p:nvPicPr>
          <p:cNvPr id="4" name="Content Placeholder 3">
            <a:extLst>
              <a:ext uri="{FF2B5EF4-FFF2-40B4-BE49-F238E27FC236}">
                <a16:creationId xmlns:a16="http://schemas.microsoft.com/office/drawing/2014/main" id="{8365BB38-DD22-A9B6-EE89-4F57BD844E96}"/>
              </a:ext>
            </a:extLst>
          </p:cNvPr>
          <p:cNvPicPr>
            <a:picLocks noGrp="1" noChangeAspect="1"/>
          </p:cNvPicPr>
          <p:nvPr>
            <p:ph idx="1"/>
          </p:nvPr>
        </p:nvPicPr>
        <p:blipFill>
          <a:blip r:embed="rId2"/>
          <a:stretch>
            <a:fillRect/>
          </a:stretch>
        </p:blipFill>
        <p:spPr>
          <a:xfrm>
            <a:off x="1171575" y="1690688"/>
            <a:ext cx="9429749" cy="4481512"/>
          </a:xfrm>
          <a:prstGeom prst="rect">
            <a:avLst/>
          </a:prstGeom>
        </p:spPr>
      </p:pic>
    </p:spTree>
    <p:extLst>
      <p:ext uri="{BB962C8B-B14F-4D97-AF65-F5344CB8AC3E}">
        <p14:creationId xmlns:p14="http://schemas.microsoft.com/office/powerpoint/2010/main" val="409030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68E1-1853-D02A-A213-C93D9F333F9D}"/>
              </a:ext>
            </a:extLst>
          </p:cNvPr>
          <p:cNvSpPr>
            <a:spLocks noGrp="1"/>
          </p:cNvSpPr>
          <p:nvPr>
            <p:ph type="title"/>
          </p:nvPr>
        </p:nvSpPr>
        <p:spPr/>
        <p:txBody>
          <a:bodyPr/>
          <a:lstStyle/>
          <a:p>
            <a:pPr algn="ctr"/>
            <a:r>
              <a:rPr lang="en-US" dirty="0"/>
              <a:t>UNIVARIATE AND BIVARIATE DISTRIBUTIONS</a:t>
            </a:r>
            <a:br>
              <a:rPr lang="en-US" dirty="0"/>
            </a:br>
            <a:r>
              <a:rPr lang="en-US" dirty="0"/>
              <a:t> MOSTLY AI</a:t>
            </a:r>
          </a:p>
        </p:txBody>
      </p:sp>
      <p:pic>
        <p:nvPicPr>
          <p:cNvPr id="4" name="Content Placeholder 3">
            <a:extLst>
              <a:ext uri="{FF2B5EF4-FFF2-40B4-BE49-F238E27FC236}">
                <a16:creationId xmlns:a16="http://schemas.microsoft.com/office/drawing/2014/main" id="{35FBC80A-4AD4-5B82-F4AE-D5C8B4A70CFA}"/>
              </a:ext>
            </a:extLst>
          </p:cNvPr>
          <p:cNvPicPr>
            <a:picLocks noGrp="1" noChangeAspect="1"/>
          </p:cNvPicPr>
          <p:nvPr>
            <p:ph idx="1"/>
          </p:nvPr>
        </p:nvPicPr>
        <p:blipFill>
          <a:blip r:embed="rId2"/>
          <a:stretch>
            <a:fillRect/>
          </a:stretch>
        </p:blipFill>
        <p:spPr>
          <a:xfrm>
            <a:off x="838200" y="2256312"/>
            <a:ext cx="4148138" cy="3823854"/>
          </a:xfrm>
          <a:prstGeom prst="rect">
            <a:avLst/>
          </a:prstGeom>
        </p:spPr>
      </p:pic>
      <p:pic>
        <p:nvPicPr>
          <p:cNvPr id="5" name="Picture 4">
            <a:extLst>
              <a:ext uri="{FF2B5EF4-FFF2-40B4-BE49-F238E27FC236}">
                <a16:creationId xmlns:a16="http://schemas.microsoft.com/office/drawing/2014/main" id="{7F78A9B6-0980-1F57-A3FD-53AAFE63797A}"/>
              </a:ext>
            </a:extLst>
          </p:cNvPr>
          <p:cNvPicPr>
            <a:picLocks noChangeAspect="1"/>
          </p:cNvPicPr>
          <p:nvPr/>
        </p:nvPicPr>
        <p:blipFill>
          <a:blip r:embed="rId3"/>
          <a:stretch>
            <a:fillRect/>
          </a:stretch>
        </p:blipFill>
        <p:spPr>
          <a:xfrm>
            <a:off x="6095999" y="2256312"/>
            <a:ext cx="4651169" cy="3823854"/>
          </a:xfrm>
          <a:prstGeom prst="rect">
            <a:avLst/>
          </a:prstGeom>
        </p:spPr>
      </p:pic>
    </p:spTree>
    <p:extLst>
      <p:ext uri="{BB962C8B-B14F-4D97-AF65-F5344CB8AC3E}">
        <p14:creationId xmlns:p14="http://schemas.microsoft.com/office/powerpoint/2010/main" val="146054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C54E-275E-A33E-CEE4-BA8532EAD6A1}"/>
              </a:ext>
            </a:extLst>
          </p:cNvPr>
          <p:cNvSpPr>
            <a:spLocks noGrp="1"/>
          </p:cNvSpPr>
          <p:nvPr>
            <p:ph type="title"/>
          </p:nvPr>
        </p:nvSpPr>
        <p:spPr>
          <a:xfrm>
            <a:off x="812800" y="190501"/>
            <a:ext cx="10934700" cy="1500187"/>
          </a:xfrm>
        </p:spPr>
        <p:txBody>
          <a:bodyPr>
            <a:normAutofit fontScale="90000"/>
          </a:bodyPr>
          <a:lstStyle/>
          <a:p>
            <a:r>
              <a:rPr lang="en-US" dirty="0"/>
              <a:t>Resemblance: T-tests run on Real (303) vs Synthetic Data (5000) (Heart Disease Prediction Dataset) </a:t>
            </a:r>
            <a:br>
              <a:rPr lang="en-US" dirty="0"/>
            </a:br>
            <a:r>
              <a:rPr lang="en-US" dirty="0"/>
              <a:t>Gretel LSTM  </a:t>
            </a:r>
          </a:p>
        </p:txBody>
      </p:sp>
      <p:pic>
        <p:nvPicPr>
          <p:cNvPr id="1026" name="Picture 2">
            <a:extLst>
              <a:ext uri="{FF2B5EF4-FFF2-40B4-BE49-F238E27FC236}">
                <a16:creationId xmlns:a16="http://schemas.microsoft.com/office/drawing/2014/main" id="{B852CC56-E541-39F0-132F-9C96F75D64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100" y="1914524"/>
            <a:ext cx="10414000" cy="484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4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4CD3-3A1F-7658-EA3E-C3B5FF788178}"/>
              </a:ext>
            </a:extLst>
          </p:cNvPr>
          <p:cNvSpPr>
            <a:spLocks noGrp="1"/>
          </p:cNvSpPr>
          <p:nvPr>
            <p:ph type="title"/>
          </p:nvPr>
        </p:nvSpPr>
        <p:spPr/>
        <p:txBody>
          <a:bodyPr/>
          <a:lstStyle/>
          <a:p>
            <a:r>
              <a:rPr lang="en-US" dirty="0"/>
              <a:t>Wilcoxon Rank Sum Test for Continuous Variables. Note: The Goal is p &gt;.05</a:t>
            </a:r>
          </a:p>
        </p:txBody>
      </p:sp>
      <p:sp>
        <p:nvSpPr>
          <p:cNvPr id="5" name="Rectangle 1">
            <a:extLst>
              <a:ext uri="{FF2B5EF4-FFF2-40B4-BE49-F238E27FC236}">
                <a16:creationId xmlns:a16="http://schemas.microsoft.com/office/drawing/2014/main" id="{37C188B6-A87F-68A0-43F6-0A8E4D9025C9}"/>
              </a:ext>
            </a:extLst>
          </p:cNvPr>
          <p:cNvSpPr>
            <a:spLocks noChangeArrowheads="1"/>
          </p:cNvSpPr>
          <p:nvPr/>
        </p:nvSpPr>
        <p:spPr bwMode="auto">
          <a:xfrm>
            <a:off x="-4087040" y="-571500"/>
            <a:ext cx="186656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D7DA80D4-62E2-CAE4-407B-38A8742FE49B}"/>
              </a:ext>
            </a:extLst>
          </p:cNvPr>
          <p:cNvSpPr>
            <a:spLocks noChangeArrowheads="1"/>
          </p:cNvSpPr>
          <p:nvPr/>
        </p:nvSpPr>
        <p:spPr bwMode="auto">
          <a:xfrm>
            <a:off x="3943350" y="3295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07726804-63CA-EC16-3FEF-8A890D5AB6FA}"/>
              </a:ext>
            </a:extLst>
          </p:cNvPr>
          <p:cNvPicPr>
            <a:picLocks noChangeAspect="1"/>
          </p:cNvPicPr>
          <p:nvPr/>
        </p:nvPicPr>
        <p:blipFill>
          <a:blip r:embed="rId2"/>
          <a:stretch>
            <a:fillRect/>
          </a:stretch>
        </p:blipFill>
        <p:spPr>
          <a:xfrm>
            <a:off x="741385" y="2513730"/>
            <a:ext cx="9410700" cy="3340100"/>
          </a:xfrm>
          <a:prstGeom prst="rect">
            <a:avLst/>
          </a:prstGeom>
        </p:spPr>
      </p:pic>
      <p:sp>
        <p:nvSpPr>
          <p:cNvPr id="3" name="TextBox 2">
            <a:extLst>
              <a:ext uri="{FF2B5EF4-FFF2-40B4-BE49-F238E27FC236}">
                <a16:creationId xmlns:a16="http://schemas.microsoft.com/office/drawing/2014/main" id="{80DC4313-32E1-7441-0350-BEB6A3B47CFB}"/>
              </a:ext>
            </a:extLst>
          </p:cNvPr>
          <p:cNvSpPr txBox="1"/>
          <p:nvPr/>
        </p:nvSpPr>
        <p:spPr>
          <a:xfrm>
            <a:off x="9569885" y="2580362"/>
            <a:ext cx="582200" cy="523220"/>
          </a:xfrm>
          <a:prstGeom prst="rect">
            <a:avLst/>
          </a:prstGeom>
          <a:noFill/>
        </p:spPr>
        <p:txBody>
          <a:bodyPr wrap="square" rtlCol="0">
            <a:spAutoFit/>
          </a:bodyPr>
          <a:lstStyle/>
          <a:p>
            <a:r>
              <a:rPr lang="en-US" sz="2800" b="1" dirty="0"/>
              <a:t>AI</a:t>
            </a:r>
          </a:p>
        </p:txBody>
      </p:sp>
    </p:spTree>
    <p:extLst>
      <p:ext uri="{BB962C8B-B14F-4D97-AF65-F5344CB8AC3E}">
        <p14:creationId xmlns:p14="http://schemas.microsoft.com/office/powerpoint/2010/main" val="295955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9A37-3E1C-34E4-2013-52BE7204E208}"/>
              </a:ext>
            </a:extLst>
          </p:cNvPr>
          <p:cNvSpPr>
            <a:spLocks noGrp="1"/>
          </p:cNvSpPr>
          <p:nvPr>
            <p:ph type="title"/>
          </p:nvPr>
        </p:nvSpPr>
        <p:spPr>
          <a:xfrm>
            <a:off x="205015" y="1765753"/>
            <a:ext cx="4933043" cy="1325563"/>
          </a:xfrm>
        </p:spPr>
        <p:txBody>
          <a:bodyPr>
            <a:normAutofit fontScale="90000"/>
          </a:bodyPr>
          <a:lstStyle/>
          <a:p>
            <a:r>
              <a:rPr lang="en-US" b="1" dirty="0"/>
              <a:t>Kolmogorov-Smirnov</a:t>
            </a:r>
            <a:br>
              <a:rPr lang="en-US" b="1" dirty="0"/>
            </a:br>
            <a:r>
              <a:rPr lang="en-US" b="1" dirty="0"/>
              <a:t>Tests </a:t>
            </a:r>
            <a:r>
              <a:rPr lang="en-US" dirty="0"/>
              <a:t>to compare distributions. </a:t>
            </a:r>
            <a:br>
              <a:rPr lang="en-US" dirty="0"/>
            </a:br>
            <a:r>
              <a:rPr lang="en-US" dirty="0"/>
              <a:t>Note: p-value &gt;.05 means the distributions are very similar between real data and tabular synthetic data</a:t>
            </a:r>
          </a:p>
        </p:txBody>
      </p:sp>
      <p:pic>
        <p:nvPicPr>
          <p:cNvPr id="2052" name="Picture 4">
            <a:extLst>
              <a:ext uri="{FF2B5EF4-FFF2-40B4-BE49-F238E27FC236}">
                <a16:creationId xmlns:a16="http://schemas.microsoft.com/office/drawing/2014/main" id="{9EA4F143-9F5C-8407-CD00-34FC54C34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1" y="0"/>
            <a:ext cx="6972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9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B7C0-E05A-0715-74A1-68374BBD26B9}"/>
              </a:ext>
            </a:extLst>
          </p:cNvPr>
          <p:cNvSpPr>
            <a:spLocks noGrp="1"/>
          </p:cNvSpPr>
          <p:nvPr>
            <p:ph type="title"/>
          </p:nvPr>
        </p:nvSpPr>
        <p:spPr/>
        <p:txBody>
          <a:bodyPr/>
          <a:lstStyle/>
          <a:p>
            <a:r>
              <a:rPr lang="en-US" b="1" dirty="0"/>
              <a:t>Utility</a:t>
            </a:r>
            <a:r>
              <a:rPr lang="en-US" dirty="0"/>
              <a:t>: Evaluate Classification or Regression Model Performance Metrics</a:t>
            </a:r>
          </a:p>
        </p:txBody>
      </p:sp>
      <p:sp>
        <p:nvSpPr>
          <p:cNvPr id="3" name="Content Placeholder 2">
            <a:extLst>
              <a:ext uri="{FF2B5EF4-FFF2-40B4-BE49-F238E27FC236}">
                <a16:creationId xmlns:a16="http://schemas.microsoft.com/office/drawing/2014/main" id="{AB406FB7-8C2A-A2CB-F524-9638923E2320}"/>
              </a:ext>
            </a:extLst>
          </p:cNvPr>
          <p:cNvSpPr>
            <a:spLocks noGrp="1"/>
          </p:cNvSpPr>
          <p:nvPr>
            <p:ph idx="1"/>
          </p:nvPr>
        </p:nvSpPr>
        <p:spPr/>
        <p:txBody>
          <a:bodyPr>
            <a:normAutofit/>
          </a:bodyPr>
          <a:lstStyle/>
          <a:p>
            <a:pPr marL="0" indent="0">
              <a:buNone/>
            </a:pPr>
            <a:endParaRPr lang="en-US" dirty="0"/>
          </a:p>
          <a:p>
            <a:pPr marL="514350" indent="-514350">
              <a:buFont typeface="+mj-lt"/>
              <a:buAutoNum type="arabicPeriod"/>
            </a:pPr>
            <a:r>
              <a:rPr lang="en-US" dirty="0"/>
              <a:t>Original data is split into train/test e.g., 70%/30%</a:t>
            </a:r>
          </a:p>
          <a:p>
            <a:pPr marL="514350" indent="-514350">
              <a:buFont typeface="+mj-lt"/>
              <a:buAutoNum type="arabicPeriod"/>
            </a:pPr>
            <a:r>
              <a:rPr lang="en-US" dirty="0"/>
              <a:t>Performance metrics are generated on the original data: Train on real, test on real (TRTR)</a:t>
            </a:r>
          </a:p>
          <a:p>
            <a:pPr marL="514350" indent="-514350">
              <a:buFont typeface="+mj-lt"/>
              <a:buAutoNum type="arabicPeriod"/>
            </a:pPr>
            <a:r>
              <a:rPr lang="en-US" dirty="0"/>
              <a:t>Synthetic data is cloned on the 70% training data BUT tested on the original 30% test data (hold out): Train on synthetic, test on real (TSTR)</a:t>
            </a:r>
          </a:p>
          <a:p>
            <a:pPr marL="514350" indent="-514350">
              <a:buFont typeface="+mj-lt"/>
              <a:buAutoNum type="arabicPeriod"/>
            </a:pPr>
            <a:r>
              <a:rPr lang="en-US" dirty="0"/>
              <a:t>Ideally, the synthetic model results should not be too different from the original data</a:t>
            </a:r>
          </a:p>
          <a:p>
            <a:endParaRPr lang="en-US" dirty="0"/>
          </a:p>
        </p:txBody>
      </p:sp>
    </p:spTree>
    <p:extLst>
      <p:ext uri="{BB962C8B-B14F-4D97-AF65-F5344CB8AC3E}">
        <p14:creationId xmlns:p14="http://schemas.microsoft.com/office/powerpoint/2010/main" val="214364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B852-C832-CBBF-1894-D143AAC133D2}"/>
              </a:ext>
            </a:extLst>
          </p:cNvPr>
          <p:cNvSpPr>
            <a:spLocks noGrp="1"/>
          </p:cNvSpPr>
          <p:nvPr>
            <p:ph type="title"/>
          </p:nvPr>
        </p:nvSpPr>
        <p:spPr>
          <a:xfrm>
            <a:off x="653143" y="-76302"/>
            <a:ext cx="10700657" cy="1325563"/>
          </a:xfrm>
        </p:spPr>
        <p:txBody>
          <a:bodyPr/>
          <a:lstStyle/>
          <a:p>
            <a:r>
              <a:rPr lang="en-US" dirty="0"/>
              <a:t>Orange Workflow I</a:t>
            </a:r>
          </a:p>
        </p:txBody>
      </p:sp>
      <p:pic>
        <p:nvPicPr>
          <p:cNvPr id="4" name="Content Placeholder 3">
            <a:extLst>
              <a:ext uri="{FF2B5EF4-FFF2-40B4-BE49-F238E27FC236}">
                <a16:creationId xmlns:a16="http://schemas.microsoft.com/office/drawing/2014/main" id="{77339081-5E1A-83D3-FEEB-B3AC426F2BA0}"/>
              </a:ext>
            </a:extLst>
          </p:cNvPr>
          <p:cNvPicPr>
            <a:picLocks noGrp="1" noChangeAspect="1"/>
          </p:cNvPicPr>
          <p:nvPr>
            <p:ph idx="1"/>
          </p:nvPr>
        </p:nvPicPr>
        <p:blipFill>
          <a:blip r:embed="rId2"/>
          <a:stretch>
            <a:fillRect/>
          </a:stretch>
        </p:blipFill>
        <p:spPr>
          <a:xfrm>
            <a:off x="5283200" y="0"/>
            <a:ext cx="6908799" cy="6858000"/>
          </a:xfrm>
          <a:prstGeom prst="rect">
            <a:avLst/>
          </a:prstGeom>
        </p:spPr>
      </p:pic>
      <p:sp>
        <p:nvSpPr>
          <p:cNvPr id="3" name="TextBox 2">
            <a:extLst>
              <a:ext uri="{FF2B5EF4-FFF2-40B4-BE49-F238E27FC236}">
                <a16:creationId xmlns:a16="http://schemas.microsoft.com/office/drawing/2014/main" id="{0B6D8B98-07D2-29A2-38FC-E78E0A02221B}"/>
              </a:ext>
            </a:extLst>
          </p:cNvPr>
          <p:cNvSpPr txBox="1"/>
          <p:nvPr/>
        </p:nvSpPr>
        <p:spPr>
          <a:xfrm>
            <a:off x="653143" y="1249261"/>
            <a:ext cx="4337957" cy="2677656"/>
          </a:xfrm>
          <a:prstGeom prst="rect">
            <a:avLst/>
          </a:prstGeom>
          <a:noFill/>
        </p:spPr>
        <p:txBody>
          <a:bodyPr wrap="square" rtlCol="0">
            <a:spAutoFit/>
          </a:bodyPr>
          <a:lstStyle/>
          <a:p>
            <a:r>
              <a:rPr lang="en-US" sz="2400" dirty="0"/>
              <a:t>Split the data into 70/30 train/test and use training data to generate synthetic data. In the upper left is train and test on real (TRTR) and in the lower left train on synthetic but test on original real data </a:t>
            </a:r>
            <a:r>
              <a:rPr lang="en-US" sz="2400" dirty="0">
                <a:highlight>
                  <a:srgbClr val="FFFF00"/>
                </a:highlight>
              </a:rPr>
              <a:t>(</a:t>
            </a:r>
            <a:r>
              <a:rPr lang="en-US" sz="2400" dirty="0"/>
              <a:t>TSTR)</a:t>
            </a:r>
          </a:p>
        </p:txBody>
      </p:sp>
    </p:spTree>
    <p:extLst>
      <p:ext uri="{BB962C8B-B14F-4D97-AF65-F5344CB8AC3E}">
        <p14:creationId xmlns:p14="http://schemas.microsoft.com/office/powerpoint/2010/main" val="34611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A4F6-F6CB-0FFF-CD89-2735EEA06D0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438CF32-33B1-E7C9-F06E-2E90F7D959FA}"/>
              </a:ext>
            </a:extLst>
          </p:cNvPr>
          <p:cNvSpPr>
            <a:spLocks noGrp="1"/>
          </p:cNvSpPr>
          <p:nvPr>
            <p:ph idx="1"/>
          </p:nvPr>
        </p:nvSpPr>
        <p:spPr/>
        <p:txBody>
          <a:bodyPr/>
          <a:lstStyle/>
          <a:p>
            <a:pPr marL="0" indent="0">
              <a:buNone/>
            </a:pPr>
            <a:r>
              <a:rPr lang="en-US" b="1" dirty="0"/>
              <a:t>After listening to the presentation, attendees should be able to:</a:t>
            </a:r>
          </a:p>
          <a:p>
            <a:r>
              <a:rPr lang="en-US" dirty="0"/>
              <a:t>Enumerate the potential advantages of AI-generated tabular synthetic data (TSD)</a:t>
            </a:r>
          </a:p>
          <a:p>
            <a:r>
              <a:rPr lang="en-US" dirty="0"/>
              <a:t>Discuss the potential disadvantages of TSD</a:t>
            </a:r>
          </a:p>
          <a:p>
            <a:r>
              <a:rPr lang="en-US" dirty="0"/>
              <a:t>Compare AI-generated tabular synthetic data (TSD) with the original data</a:t>
            </a:r>
          </a:p>
          <a:p>
            <a:r>
              <a:rPr lang="en-US" dirty="0"/>
              <a:t>Discuss data science experiments (DSEs) to demonstrate TSD resemblance and utility</a:t>
            </a:r>
          </a:p>
        </p:txBody>
      </p:sp>
    </p:spTree>
    <p:extLst>
      <p:ext uri="{BB962C8B-B14F-4D97-AF65-F5344CB8AC3E}">
        <p14:creationId xmlns:p14="http://schemas.microsoft.com/office/powerpoint/2010/main" val="191931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4522-0BEC-8C7F-CC7F-AB868977FC68}"/>
              </a:ext>
            </a:extLst>
          </p:cNvPr>
          <p:cNvSpPr>
            <a:spLocks noGrp="1"/>
          </p:cNvSpPr>
          <p:nvPr>
            <p:ph type="title"/>
          </p:nvPr>
        </p:nvSpPr>
        <p:spPr>
          <a:xfrm>
            <a:off x="508000" y="365125"/>
            <a:ext cx="10845800" cy="1325563"/>
          </a:xfrm>
        </p:spPr>
        <p:txBody>
          <a:bodyPr/>
          <a:lstStyle/>
          <a:p>
            <a:r>
              <a:rPr lang="en-US" dirty="0"/>
              <a:t>Orange Workflow II </a:t>
            </a:r>
          </a:p>
        </p:txBody>
      </p:sp>
      <p:pic>
        <p:nvPicPr>
          <p:cNvPr id="4" name="Content Placeholder 3">
            <a:extLst>
              <a:ext uri="{FF2B5EF4-FFF2-40B4-BE49-F238E27FC236}">
                <a16:creationId xmlns:a16="http://schemas.microsoft.com/office/drawing/2014/main" id="{F9243057-4DD5-3E2A-4054-92329E639FE4}"/>
              </a:ext>
            </a:extLst>
          </p:cNvPr>
          <p:cNvPicPr>
            <a:picLocks noGrp="1" noChangeAspect="1"/>
          </p:cNvPicPr>
          <p:nvPr>
            <p:ph idx="1"/>
          </p:nvPr>
        </p:nvPicPr>
        <p:blipFill>
          <a:blip r:embed="rId2"/>
          <a:stretch>
            <a:fillRect/>
          </a:stretch>
        </p:blipFill>
        <p:spPr>
          <a:xfrm>
            <a:off x="5326743" y="192314"/>
            <a:ext cx="6473371" cy="6473372"/>
          </a:xfrm>
          <a:prstGeom prst="rect">
            <a:avLst/>
          </a:prstGeom>
        </p:spPr>
      </p:pic>
      <p:sp>
        <p:nvSpPr>
          <p:cNvPr id="5" name="TextBox 4">
            <a:extLst>
              <a:ext uri="{FF2B5EF4-FFF2-40B4-BE49-F238E27FC236}">
                <a16:creationId xmlns:a16="http://schemas.microsoft.com/office/drawing/2014/main" id="{9A4651AA-1051-5752-2FE8-D11E3F4B5776}"/>
              </a:ext>
            </a:extLst>
          </p:cNvPr>
          <p:cNvSpPr txBox="1"/>
          <p:nvPr/>
        </p:nvSpPr>
        <p:spPr>
          <a:xfrm>
            <a:off x="508000" y="1690688"/>
            <a:ext cx="4818743" cy="4524315"/>
          </a:xfrm>
          <a:prstGeom prst="rect">
            <a:avLst/>
          </a:prstGeom>
          <a:noFill/>
        </p:spPr>
        <p:txBody>
          <a:bodyPr wrap="square" rtlCol="0">
            <a:spAutoFit/>
          </a:bodyPr>
          <a:lstStyle/>
          <a:p>
            <a:r>
              <a:rPr lang="en-US" sz="2400" dirty="0"/>
              <a:t>Split the data 70/30 (train/test). Use 70% to create synthetic data.</a:t>
            </a:r>
          </a:p>
          <a:p>
            <a:endParaRPr lang="en-US" sz="2400" dirty="0"/>
          </a:p>
          <a:p>
            <a:r>
              <a:rPr lang="en-US" sz="2400" dirty="0"/>
              <a:t>13 algorithms used. </a:t>
            </a:r>
          </a:p>
          <a:p>
            <a:r>
              <a:rPr lang="en-US" sz="2400" dirty="0"/>
              <a:t>Obtain AUC, Recall, Specificity, Precision, Accuracy, F1, MCC and Log Loss from the </a:t>
            </a:r>
            <a:r>
              <a:rPr lang="en-US" sz="2400" b="1" dirty="0"/>
              <a:t>Test and Score </a:t>
            </a:r>
            <a:r>
              <a:rPr lang="en-US" sz="2400" dirty="0"/>
              <a:t>widget to calculate the sum of 8 classification metrics (S8CM):</a:t>
            </a:r>
          </a:p>
          <a:p>
            <a:endParaRPr lang="en-US" sz="2400" dirty="0"/>
          </a:p>
          <a:p>
            <a:r>
              <a:rPr lang="en-US" sz="2400" dirty="0"/>
              <a:t>Obtain TP, TN, FP, FN from the </a:t>
            </a:r>
            <a:r>
              <a:rPr lang="en-US" sz="2400" b="1" dirty="0"/>
              <a:t>Confusion Ma</a:t>
            </a:r>
            <a:r>
              <a:rPr lang="en-US" sz="2400" dirty="0"/>
              <a:t>trix widget</a:t>
            </a:r>
          </a:p>
        </p:txBody>
      </p:sp>
    </p:spTree>
    <p:extLst>
      <p:ext uri="{BB962C8B-B14F-4D97-AF65-F5344CB8AC3E}">
        <p14:creationId xmlns:p14="http://schemas.microsoft.com/office/powerpoint/2010/main" val="397603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3C47-894E-83FB-F755-29F80F2A44EA}"/>
              </a:ext>
            </a:extLst>
          </p:cNvPr>
          <p:cNvSpPr>
            <a:spLocks noGrp="1"/>
          </p:cNvSpPr>
          <p:nvPr>
            <p:ph type="title"/>
          </p:nvPr>
        </p:nvSpPr>
        <p:spPr>
          <a:xfrm>
            <a:off x="547915" y="1027906"/>
            <a:ext cx="3370943" cy="1325563"/>
          </a:xfrm>
        </p:spPr>
        <p:txBody>
          <a:bodyPr>
            <a:normAutofit fontScale="90000"/>
          </a:bodyPr>
          <a:lstStyle/>
          <a:p>
            <a:r>
              <a:rPr lang="en-US" dirty="0"/>
              <a:t>Input to Create sum of 8 classification metrics (S8CM)</a:t>
            </a:r>
          </a:p>
        </p:txBody>
      </p:sp>
      <p:pic>
        <p:nvPicPr>
          <p:cNvPr id="4" name="Content Placeholder 3">
            <a:extLst>
              <a:ext uri="{FF2B5EF4-FFF2-40B4-BE49-F238E27FC236}">
                <a16:creationId xmlns:a16="http://schemas.microsoft.com/office/drawing/2014/main" id="{327D034A-CAFA-A629-20BB-2DA69ABA11D2}"/>
              </a:ext>
            </a:extLst>
          </p:cNvPr>
          <p:cNvPicPr>
            <a:picLocks noGrp="1" noChangeAspect="1"/>
          </p:cNvPicPr>
          <p:nvPr>
            <p:ph idx="1"/>
          </p:nvPr>
        </p:nvPicPr>
        <p:blipFill>
          <a:blip r:embed="rId2"/>
          <a:stretch>
            <a:fillRect/>
          </a:stretch>
        </p:blipFill>
        <p:spPr>
          <a:xfrm>
            <a:off x="0" y="3962400"/>
            <a:ext cx="9258300" cy="2895600"/>
          </a:xfrm>
          <a:prstGeom prst="rect">
            <a:avLst/>
          </a:prstGeom>
        </p:spPr>
      </p:pic>
      <p:pic>
        <p:nvPicPr>
          <p:cNvPr id="6" name="Picture 5">
            <a:extLst>
              <a:ext uri="{FF2B5EF4-FFF2-40B4-BE49-F238E27FC236}">
                <a16:creationId xmlns:a16="http://schemas.microsoft.com/office/drawing/2014/main" id="{2EC6766C-1EF4-8A36-D2C9-603258067F37}"/>
              </a:ext>
            </a:extLst>
          </p:cNvPr>
          <p:cNvPicPr>
            <a:picLocks noChangeAspect="1"/>
          </p:cNvPicPr>
          <p:nvPr/>
        </p:nvPicPr>
        <p:blipFill>
          <a:blip r:embed="rId3"/>
          <a:stretch>
            <a:fillRect/>
          </a:stretch>
        </p:blipFill>
        <p:spPr>
          <a:xfrm>
            <a:off x="4386944" y="0"/>
            <a:ext cx="7772400" cy="3519099"/>
          </a:xfrm>
          <a:prstGeom prst="rect">
            <a:avLst/>
          </a:prstGeom>
        </p:spPr>
      </p:pic>
    </p:spTree>
    <p:extLst>
      <p:ext uri="{BB962C8B-B14F-4D97-AF65-F5344CB8AC3E}">
        <p14:creationId xmlns:p14="http://schemas.microsoft.com/office/powerpoint/2010/main" val="261452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78A3-7643-741E-17C6-8A78E611B677}"/>
              </a:ext>
            </a:extLst>
          </p:cNvPr>
          <p:cNvSpPr>
            <a:spLocks noGrp="1"/>
          </p:cNvSpPr>
          <p:nvPr>
            <p:ph type="title"/>
          </p:nvPr>
        </p:nvSpPr>
        <p:spPr>
          <a:xfrm>
            <a:off x="506627" y="365125"/>
            <a:ext cx="10847173" cy="1574886"/>
          </a:xfrm>
        </p:spPr>
        <p:txBody>
          <a:bodyPr>
            <a:noAutofit/>
          </a:bodyPr>
          <a:lstStyle/>
          <a:p>
            <a:r>
              <a:rPr lang="en-US" sz="3200" b="1" dirty="0"/>
              <a:t>Data Science Experiment (DSE) Excel Template</a:t>
            </a:r>
            <a:r>
              <a:rPr lang="en-US" sz="3200" dirty="0"/>
              <a:t>: Input TP,TN,FP,FN from the Confusion Matrix widget plus AUC and Log Loss from the Test and Score widget. The results are auto-calculated and color coded. It is 1 – log loss because unlike the other results, lower is better. S8CM is the sum of the 8 metrics</a:t>
            </a:r>
          </a:p>
        </p:txBody>
      </p:sp>
      <p:pic>
        <p:nvPicPr>
          <p:cNvPr id="4" name="Content Placeholder 3">
            <a:extLst>
              <a:ext uri="{FF2B5EF4-FFF2-40B4-BE49-F238E27FC236}">
                <a16:creationId xmlns:a16="http://schemas.microsoft.com/office/drawing/2014/main" id="{F1043470-CC4F-0864-0B00-6614C9D86144}"/>
              </a:ext>
            </a:extLst>
          </p:cNvPr>
          <p:cNvPicPr>
            <a:picLocks noGrp="1" noChangeAspect="1"/>
          </p:cNvPicPr>
          <p:nvPr>
            <p:ph idx="1"/>
          </p:nvPr>
        </p:nvPicPr>
        <p:blipFill>
          <a:blip r:embed="rId3"/>
          <a:stretch>
            <a:fillRect/>
          </a:stretch>
        </p:blipFill>
        <p:spPr>
          <a:xfrm>
            <a:off x="0" y="2603311"/>
            <a:ext cx="12192000" cy="4145832"/>
          </a:xfrm>
          <a:prstGeom prst="rect">
            <a:avLst/>
          </a:prstGeom>
        </p:spPr>
      </p:pic>
    </p:spTree>
    <p:extLst>
      <p:ext uri="{BB962C8B-B14F-4D97-AF65-F5344CB8AC3E}">
        <p14:creationId xmlns:p14="http://schemas.microsoft.com/office/powerpoint/2010/main" val="53861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485-3AD1-C9DC-9D7C-85C225D54C4A}"/>
              </a:ext>
            </a:extLst>
          </p:cNvPr>
          <p:cNvSpPr>
            <a:spLocks noGrp="1"/>
          </p:cNvSpPr>
          <p:nvPr>
            <p:ph type="title"/>
          </p:nvPr>
        </p:nvSpPr>
        <p:spPr>
          <a:xfrm>
            <a:off x="838200" y="365126"/>
            <a:ext cx="10515600" cy="1013732"/>
          </a:xfrm>
        </p:spPr>
        <p:txBody>
          <a:bodyPr>
            <a:normAutofit fontScale="90000"/>
          </a:bodyPr>
          <a:lstStyle/>
          <a:p>
            <a:r>
              <a:rPr lang="en-US" dirty="0"/>
              <a:t>Example: Best Score (5.78 </a:t>
            </a:r>
            <a:r>
              <a:rPr lang="en-US" dirty="0" err="1"/>
              <a:t>catboost</a:t>
            </a:r>
            <a:r>
              <a:rPr lang="en-US" dirty="0"/>
              <a:t>) on Original Data vs (6.0 </a:t>
            </a:r>
            <a:r>
              <a:rPr lang="en-US" dirty="0" err="1"/>
              <a:t>xgboost</a:t>
            </a:r>
            <a:r>
              <a:rPr lang="en-US" dirty="0"/>
              <a:t>) on Synthetic Data  </a:t>
            </a:r>
          </a:p>
        </p:txBody>
      </p:sp>
      <p:graphicFrame>
        <p:nvGraphicFramePr>
          <p:cNvPr id="6" name="Content Placeholder 5">
            <a:extLst>
              <a:ext uri="{FF2B5EF4-FFF2-40B4-BE49-F238E27FC236}">
                <a16:creationId xmlns:a16="http://schemas.microsoft.com/office/drawing/2014/main" id="{9564B5AC-9BF2-5D78-6AC6-BA1BA1537847}"/>
              </a:ext>
            </a:extLst>
          </p:cNvPr>
          <p:cNvGraphicFramePr>
            <a:graphicFrameLocks noGrp="1"/>
          </p:cNvGraphicFramePr>
          <p:nvPr>
            <p:ph sz="half" idx="1"/>
            <p:extLst>
              <p:ext uri="{D42A27DB-BD31-4B8C-83A1-F6EECF244321}">
                <p14:modId xmlns:p14="http://schemas.microsoft.com/office/powerpoint/2010/main" val="1542144900"/>
              </p:ext>
            </p:extLst>
          </p:nvPr>
        </p:nvGraphicFramePr>
        <p:xfrm>
          <a:off x="838200" y="1892458"/>
          <a:ext cx="4495800" cy="4600413"/>
        </p:xfrm>
        <a:graphic>
          <a:graphicData uri="http://schemas.openxmlformats.org/drawingml/2006/table">
            <a:tbl>
              <a:tblPr/>
              <a:tblGrid>
                <a:gridCol w="3192018">
                  <a:extLst>
                    <a:ext uri="{9D8B030D-6E8A-4147-A177-3AD203B41FA5}">
                      <a16:colId xmlns:a16="http://schemas.microsoft.com/office/drawing/2014/main" val="961975776"/>
                    </a:ext>
                  </a:extLst>
                </a:gridCol>
                <a:gridCol w="1303782">
                  <a:extLst>
                    <a:ext uri="{9D8B030D-6E8A-4147-A177-3AD203B41FA5}">
                      <a16:colId xmlns:a16="http://schemas.microsoft.com/office/drawing/2014/main" val="2584514162"/>
                    </a:ext>
                  </a:extLst>
                </a:gridCol>
              </a:tblGrid>
              <a:tr h="466006">
                <a:tc>
                  <a:txBody>
                    <a:bodyPr/>
                    <a:lstStyle/>
                    <a:p>
                      <a:pPr rtl="0" fontAlgn="ctr">
                        <a:spcBef>
                          <a:spcPts val="0"/>
                        </a:spcBef>
                        <a:spcAft>
                          <a:spcPts val="0"/>
                        </a:spcAft>
                      </a:pPr>
                      <a:r>
                        <a:rPr lang="en-US" sz="1400" b="1" i="0" u="none" strike="noStrike">
                          <a:solidFill>
                            <a:srgbClr val="000000"/>
                          </a:solidFill>
                          <a:effectLst/>
                          <a:latin typeface="Calibri" panose="020F0502020204030204" pitchFamily="34" charset="0"/>
                        </a:rPr>
                        <a:t>Orange Algorithm</a:t>
                      </a:r>
                      <a:endParaRPr lang="en-US">
                        <a:effectLst/>
                      </a:endParaRPr>
                    </a:p>
                  </a:txBody>
                  <a:tcPr marL="12700" marR="12700" marT="12700" marB="63500"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ctr">
                        <a:spcBef>
                          <a:spcPts val="0"/>
                        </a:spcBef>
                        <a:spcAft>
                          <a:spcPts val="0"/>
                        </a:spcAft>
                      </a:pPr>
                      <a:r>
                        <a:rPr lang="en-US" sz="1800" b="1" i="0" u="none" strike="noStrike">
                          <a:solidFill>
                            <a:srgbClr val="000000"/>
                          </a:solidFill>
                          <a:effectLst/>
                          <a:latin typeface="Calibri" panose="020F0502020204030204" pitchFamily="34" charset="0"/>
                        </a:rPr>
                        <a:t>S8CM</a:t>
                      </a:r>
                      <a:endParaRPr lang="en-US">
                        <a:effectLst/>
                      </a:endParaRPr>
                    </a:p>
                  </a:txBody>
                  <a:tcPr marL="12700" marR="12700" marT="12700" marB="63500"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84759558"/>
                  </a:ext>
                </a:extLst>
              </a:tr>
              <a:tr h="376533">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Extreme Gradient Boosting - xgboost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1" i="0" u="none" strike="noStrike">
                          <a:solidFill>
                            <a:srgbClr val="000000"/>
                          </a:solidFill>
                          <a:effectLst/>
                          <a:latin typeface="Arial" panose="020B0604020202020204" pitchFamily="34" charset="0"/>
                        </a:rPr>
                        <a:t>5.383</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EE883"/>
                    </a:solidFill>
                  </a:tcPr>
                </a:tc>
                <a:extLst>
                  <a:ext uri="{0D108BD9-81ED-4DB2-BD59-A6C34878D82A}">
                    <a16:rowId xmlns:a16="http://schemas.microsoft.com/office/drawing/2014/main" val="508924971"/>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Random Forest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4763" cap="flat" cmpd="sng" algn="ctr">
                      <a:solidFill>
                        <a:srgbClr val="00B05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5.755</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78C47D"/>
                    </a:solidFill>
                  </a:tcPr>
                </a:tc>
                <a:extLst>
                  <a:ext uri="{0D108BD9-81ED-4DB2-BD59-A6C34878D82A}">
                    <a16:rowId xmlns:a16="http://schemas.microsoft.com/office/drawing/2014/main" val="1307815759"/>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Gradient Boosting - scikit learn</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B05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3.768</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DCD7E"/>
                    </a:solidFill>
                  </a:tcPr>
                </a:tc>
                <a:extLst>
                  <a:ext uri="{0D108BD9-81ED-4DB2-BD59-A6C34878D82A}">
                    <a16:rowId xmlns:a16="http://schemas.microsoft.com/office/drawing/2014/main" val="714895763"/>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Gradient Boosting - catboost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5.784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043035350"/>
                  </a:ext>
                </a:extLst>
              </a:tr>
              <a:tr h="309428">
                <a:tc>
                  <a:txBody>
                    <a:bodyPr/>
                    <a:lstStyle/>
                    <a:p>
                      <a:pPr marL="457200" rtl="0" fontAlgn="b">
                        <a:spcBef>
                          <a:spcPts val="0"/>
                        </a:spcBef>
                        <a:spcAft>
                          <a:spcPts val="0"/>
                        </a:spcAft>
                      </a:pPr>
                      <a:r>
                        <a:rPr lang="en-US" sz="1200" b="0" i="0" u="none" strike="noStrike" dirty="0" err="1">
                          <a:solidFill>
                            <a:srgbClr val="000000"/>
                          </a:solidFill>
                          <a:effectLst/>
                          <a:latin typeface="Calibri" panose="020F0502020204030204" pitchFamily="34" charset="0"/>
                        </a:rPr>
                        <a:t>Adaboost</a:t>
                      </a:r>
                      <a:endParaRPr lang="en-US" dirty="0">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-2.334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57750994"/>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Tree</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1.079</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BA175"/>
                    </a:solidFill>
                  </a:tcPr>
                </a:tc>
                <a:extLst>
                  <a:ext uri="{0D108BD9-81ED-4DB2-BD59-A6C34878D82A}">
                    <a16:rowId xmlns:a16="http://schemas.microsoft.com/office/drawing/2014/main" val="2639959474"/>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Extreme Gradient Boosting RF - xgboost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5.157</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482"/>
                    </a:solidFill>
                  </a:tcPr>
                </a:tc>
                <a:extLst>
                  <a:ext uri="{0D108BD9-81ED-4DB2-BD59-A6C34878D82A}">
                    <a16:rowId xmlns:a16="http://schemas.microsoft.com/office/drawing/2014/main" val="4177431098"/>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SVM</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5.703</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9CCF7F"/>
                    </a:solidFill>
                  </a:tcPr>
                </a:tc>
                <a:extLst>
                  <a:ext uri="{0D108BD9-81ED-4DB2-BD59-A6C34878D82A}">
                    <a16:rowId xmlns:a16="http://schemas.microsoft.com/office/drawing/2014/main" val="2707784620"/>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Ridge </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5.723</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8ECB7E"/>
                    </a:solidFill>
                  </a:tcPr>
                </a:tc>
                <a:extLst>
                  <a:ext uri="{0D108BD9-81ED-4DB2-BD59-A6C34878D82A}">
                    <a16:rowId xmlns:a16="http://schemas.microsoft.com/office/drawing/2014/main" val="933789837"/>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no regularization</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5.514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716122475"/>
                  </a:ext>
                </a:extLst>
              </a:tr>
              <a:tr h="309428">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Lasso </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5.708</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99CE7F"/>
                    </a:solidFill>
                  </a:tcPr>
                </a:tc>
                <a:extLst>
                  <a:ext uri="{0D108BD9-81ED-4DB2-BD59-A6C34878D82A}">
                    <a16:rowId xmlns:a16="http://schemas.microsoft.com/office/drawing/2014/main" val="1121671923"/>
                  </a:ext>
                </a:extLst>
              </a:tr>
              <a:tr h="331797">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Neural Network</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#DIV/0!</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297948"/>
                  </a:ext>
                </a:extLst>
              </a:tr>
              <a:tr h="331797">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Naïve Bayes</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dirty="0">
                          <a:solidFill>
                            <a:srgbClr val="000000"/>
                          </a:solidFill>
                          <a:effectLst/>
                          <a:latin typeface="Calibri" panose="020F0502020204030204" pitchFamily="34" charset="0"/>
                        </a:rPr>
                        <a:t>5.605</a:t>
                      </a:r>
                      <a:endParaRPr lang="en-US" dirty="0">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E0E283"/>
                    </a:solidFill>
                  </a:tcPr>
                </a:tc>
                <a:extLst>
                  <a:ext uri="{0D108BD9-81ED-4DB2-BD59-A6C34878D82A}">
                    <a16:rowId xmlns:a16="http://schemas.microsoft.com/office/drawing/2014/main" val="3982010069"/>
                  </a:ext>
                </a:extLst>
              </a:tr>
            </a:tbl>
          </a:graphicData>
        </a:graphic>
      </p:graphicFrame>
      <p:graphicFrame>
        <p:nvGraphicFramePr>
          <p:cNvPr id="8" name="Content Placeholder 7">
            <a:extLst>
              <a:ext uri="{FF2B5EF4-FFF2-40B4-BE49-F238E27FC236}">
                <a16:creationId xmlns:a16="http://schemas.microsoft.com/office/drawing/2014/main" id="{9CB8ED6C-FBCC-5DC4-A07C-981A3C20B577}"/>
              </a:ext>
            </a:extLst>
          </p:cNvPr>
          <p:cNvGraphicFramePr>
            <a:graphicFrameLocks noGrp="1"/>
          </p:cNvGraphicFramePr>
          <p:nvPr>
            <p:ph sz="half" idx="2"/>
            <p:extLst>
              <p:ext uri="{D42A27DB-BD31-4B8C-83A1-F6EECF244321}">
                <p14:modId xmlns:p14="http://schemas.microsoft.com/office/powerpoint/2010/main" val="2426929779"/>
              </p:ext>
            </p:extLst>
          </p:nvPr>
        </p:nvGraphicFramePr>
        <p:xfrm>
          <a:off x="6796087" y="1953101"/>
          <a:ext cx="4417505" cy="4539769"/>
        </p:xfrm>
        <a:graphic>
          <a:graphicData uri="http://schemas.openxmlformats.org/drawingml/2006/table">
            <a:tbl>
              <a:tblPr/>
              <a:tblGrid>
                <a:gridCol w="3112576">
                  <a:extLst>
                    <a:ext uri="{9D8B030D-6E8A-4147-A177-3AD203B41FA5}">
                      <a16:colId xmlns:a16="http://schemas.microsoft.com/office/drawing/2014/main" val="800449962"/>
                    </a:ext>
                  </a:extLst>
                </a:gridCol>
                <a:gridCol w="1304929">
                  <a:extLst>
                    <a:ext uri="{9D8B030D-6E8A-4147-A177-3AD203B41FA5}">
                      <a16:colId xmlns:a16="http://schemas.microsoft.com/office/drawing/2014/main" val="2106196184"/>
                    </a:ext>
                  </a:extLst>
                </a:gridCol>
              </a:tblGrid>
              <a:tr h="459863">
                <a:tc>
                  <a:txBody>
                    <a:bodyPr/>
                    <a:lstStyle/>
                    <a:p>
                      <a:pPr rtl="0" fontAlgn="ctr">
                        <a:spcBef>
                          <a:spcPts val="0"/>
                        </a:spcBef>
                        <a:spcAft>
                          <a:spcPts val="0"/>
                        </a:spcAft>
                      </a:pPr>
                      <a:r>
                        <a:rPr lang="en-US" sz="1400" b="1" i="0" u="none" strike="noStrike">
                          <a:solidFill>
                            <a:srgbClr val="000000"/>
                          </a:solidFill>
                          <a:effectLst/>
                          <a:latin typeface="Calibri" panose="020F0502020204030204" pitchFamily="34" charset="0"/>
                        </a:rPr>
                        <a:t>Orange Algorithm</a:t>
                      </a:r>
                      <a:endParaRPr lang="en-US">
                        <a:effectLst/>
                      </a:endParaRPr>
                    </a:p>
                  </a:txBody>
                  <a:tcPr marL="12700" marR="12700" marT="12700" marB="63500"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ctr">
                        <a:spcBef>
                          <a:spcPts val="0"/>
                        </a:spcBef>
                        <a:spcAft>
                          <a:spcPts val="0"/>
                        </a:spcAft>
                      </a:pPr>
                      <a:r>
                        <a:rPr lang="en-US" sz="1800" b="1" i="0" u="none" strike="noStrike">
                          <a:solidFill>
                            <a:srgbClr val="000000"/>
                          </a:solidFill>
                          <a:effectLst/>
                          <a:latin typeface="Calibri" panose="020F0502020204030204" pitchFamily="34" charset="0"/>
                        </a:rPr>
                        <a:t>S8CM</a:t>
                      </a:r>
                      <a:endParaRPr lang="en-US">
                        <a:effectLst/>
                      </a:endParaRPr>
                    </a:p>
                  </a:txBody>
                  <a:tcPr marL="12700" marR="12700" marT="12700" marB="63500"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3161897"/>
                  </a:ext>
                </a:extLst>
              </a:tr>
              <a:tr h="371570">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Extreme Gradient Boosting - xgboost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1" i="0" u="none" strike="noStrike">
                          <a:solidFill>
                            <a:srgbClr val="000000"/>
                          </a:solidFill>
                          <a:effectLst/>
                          <a:latin typeface="Arial" panose="020B0604020202020204" pitchFamily="34" charset="0"/>
                        </a:rPr>
                        <a:t>6.007</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48240370"/>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Random Forest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B05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5.984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6CC17C"/>
                    </a:solidFill>
                  </a:tcPr>
                </a:tc>
                <a:extLst>
                  <a:ext uri="{0D108BD9-81ED-4DB2-BD59-A6C34878D82A}">
                    <a16:rowId xmlns:a16="http://schemas.microsoft.com/office/drawing/2014/main" val="1098156122"/>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Gradient Boosting - scikit learn</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B05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5.683</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9E082"/>
                    </a:solidFill>
                  </a:tcPr>
                </a:tc>
                <a:extLst>
                  <a:ext uri="{0D108BD9-81ED-4DB2-BD59-A6C34878D82A}">
                    <a16:rowId xmlns:a16="http://schemas.microsoft.com/office/drawing/2014/main" val="1549452792"/>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Gradient Boosting - catboost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5.562</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4160899289"/>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Adaboost</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-5.632</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414665845"/>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Tree</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-1.383</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1170444690"/>
                  </a:ext>
                </a:extLst>
              </a:tr>
              <a:tr h="305349">
                <a:tc>
                  <a:txBody>
                    <a:bodyPr/>
                    <a:lstStyle/>
                    <a:p>
                      <a:pPr marL="457200" rtl="0" fontAlgn="b">
                        <a:spcBef>
                          <a:spcPts val="0"/>
                        </a:spcBef>
                        <a:spcAft>
                          <a:spcPts val="0"/>
                        </a:spcAft>
                      </a:pPr>
                      <a:r>
                        <a:rPr lang="en-US" sz="1200" b="0" i="0" u="none" strike="noStrike" dirty="0">
                          <a:solidFill>
                            <a:srgbClr val="000000"/>
                          </a:solidFill>
                          <a:effectLst/>
                          <a:latin typeface="Calibri" panose="020F0502020204030204" pitchFamily="34" charset="0"/>
                        </a:rPr>
                        <a:t>Extreme Gradient Boosting RF - </a:t>
                      </a:r>
                      <a:r>
                        <a:rPr lang="en-US" sz="1200" b="0" i="0" u="none" strike="noStrike" dirty="0" err="1">
                          <a:solidFill>
                            <a:srgbClr val="000000"/>
                          </a:solidFill>
                          <a:effectLst/>
                          <a:latin typeface="Calibri" panose="020F0502020204030204" pitchFamily="34" charset="0"/>
                        </a:rPr>
                        <a:t>xgboost</a:t>
                      </a:r>
                      <a:endParaRPr lang="en-US" dirty="0">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5.717</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DDD82"/>
                    </a:solidFill>
                  </a:tcPr>
                </a:tc>
                <a:extLst>
                  <a:ext uri="{0D108BD9-81ED-4DB2-BD59-A6C34878D82A}">
                    <a16:rowId xmlns:a16="http://schemas.microsoft.com/office/drawing/2014/main" val="3313432832"/>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SVM</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5.464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983"/>
                    </a:solidFill>
                  </a:tcPr>
                </a:tc>
                <a:extLst>
                  <a:ext uri="{0D108BD9-81ED-4DB2-BD59-A6C34878D82A}">
                    <a16:rowId xmlns:a16="http://schemas.microsoft.com/office/drawing/2014/main" val="2978562119"/>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Ridge </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5.577</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715274737"/>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no regularization</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5.576</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2276040792"/>
                  </a:ext>
                </a:extLst>
              </a:tr>
              <a:tr h="305349">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Logistic regression Lasso </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5.574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3057995457"/>
                  </a:ext>
                </a:extLst>
              </a:tr>
              <a:tr h="327423">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Neural Network</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a:solidFill>
                            <a:srgbClr val="000000"/>
                          </a:solidFill>
                          <a:effectLst/>
                          <a:latin typeface="Calibri" panose="020F0502020204030204" pitchFamily="34" charset="0"/>
                        </a:rPr>
                        <a:t>5.644</a:t>
                      </a:r>
                      <a:endParaRPr lang="en-US">
                        <a:effectLst/>
                      </a:endParaRPr>
                    </a:p>
                  </a:txBody>
                  <a:tcPr marL="12700" marR="12700" marT="12700" marB="63500"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E7E483"/>
                    </a:solidFill>
                  </a:tcPr>
                </a:tc>
                <a:extLst>
                  <a:ext uri="{0D108BD9-81ED-4DB2-BD59-A6C34878D82A}">
                    <a16:rowId xmlns:a16="http://schemas.microsoft.com/office/drawing/2014/main" val="1158653163"/>
                  </a:ext>
                </a:extLst>
              </a:tr>
              <a:tr h="327423">
                <a:tc>
                  <a:txBody>
                    <a:bodyPr/>
                    <a:lstStyle/>
                    <a:p>
                      <a:pPr marL="457200" rtl="0" fontAlgn="b">
                        <a:spcBef>
                          <a:spcPts val="0"/>
                        </a:spcBef>
                        <a:spcAft>
                          <a:spcPts val="0"/>
                        </a:spcAft>
                      </a:pPr>
                      <a:r>
                        <a:rPr lang="en-US" sz="1200" b="0" i="0" u="none" strike="noStrike">
                          <a:solidFill>
                            <a:srgbClr val="000000"/>
                          </a:solidFill>
                          <a:effectLst/>
                          <a:latin typeface="Calibri" panose="020F0502020204030204" pitchFamily="34" charset="0"/>
                        </a:rPr>
                        <a:t>Naïve Bayes</a:t>
                      </a:r>
                      <a:endParaRPr lang="en-US">
                        <a:effectLst/>
                      </a:endParaRPr>
                    </a:p>
                  </a:txBody>
                  <a:tcPr marL="12700" marR="12700" marT="12700" marB="635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algn="ctr" rtl="0" fontAlgn="b">
                        <a:spcBef>
                          <a:spcPts val="0"/>
                        </a:spcBef>
                        <a:spcAft>
                          <a:spcPts val="0"/>
                        </a:spcAft>
                      </a:pPr>
                      <a:r>
                        <a:rPr lang="en-US" sz="1200" b="0" i="0" u="none" strike="noStrike" dirty="0">
                          <a:solidFill>
                            <a:srgbClr val="000000"/>
                          </a:solidFill>
                          <a:effectLst/>
                          <a:latin typeface="Calibri" panose="020F0502020204030204" pitchFamily="34" charset="0"/>
                        </a:rPr>
                        <a:t>5.853</a:t>
                      </a:r>
                      <a:endParaRPr lang="en-US" dirty="0">
                        <a:effectLst/>
                      </a:endParaRPr>
                    </a:p>
                  </a:txBody>
                  <a:tcPr marL="12700" marR="12700" marT="12700" marB="63500" anchor="b">
                    <a:lnL w="9525"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9BCF7F"/>
                    </a:solidFill>
                  </a:tcPr>
                </a:tc>
                <a:extLst>
                  <a:ext uri="{0D108BD9-81ED-4DB2-BD59-A6C34878D82A}">
                    <a16:rowId xmlns:a16="http://schemas.microsoft.com/office/drawing/2014/main" val="2812755636"/>
                  </a:ext>
                </a:extLst>
              </a:tr>
            </a:tbl>
          </a:graphicData>
        </a:graphic>
      </p:graphicFrame>
      <p:sp>
        <p:nvSpPr>
          <p:cNvPr id="7" name="Rectangle 1">
            <a:extLst>
              <a:ext uri="{FF2B5EF4-FFF2-40B4-BE49-F238E27FC236}">
                <a16:creationId xmlns:a16="http://schemas.microsoft.com/office/drawing/2014/main" id="{0DADCD89-085C-7EE1-D129-623E24F823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A29454D1-113D-378F-CFF8-65EF58A8F7C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571141B0-A85D-ECA8-78BD-C8F90A63C8F1}"/>
              </a:ext>
            </a:extLst>
          </p:cNvPr>
          <p:cNvSpPr txBox="1"/>
          <p:nvPr/>
        </p:nvSpPr>
        <p:spPr>
          <a:xfrm>
            <a:off x="1799771" y="1509486"/>
            <a:ext cx="2786743" cy="382973"/>
          </a:xfrm>
          <a:prstGeom prst="rect">
            <a:avLst/>
          </a:prstGeom>
          <a:noFill/>
        </p:spPr>
        <p:txBody>
          <a:bodyPr wrap="square" rtlCol="0">
            <a:spAutoFit/>
          </a:bodyPr>
          <a:lstStyle/>
          <a:p>
            <a:r>
              <a:rPr lang="en-US" dirty="0"/>
              <a:t>213 Original Subjects</a:t>
            </a:r>
          </a:p>
        </p:txBody>
      </p:sp>
      <p:sp>
        <p:nvSpPr>
          <p:cNvPr id="11" name="TextBox 10">
            <a:extLst>
              <a:ext uri="{FF2B5EF4-FFF2-40B4-BE49-F238E27FC236}">
                <a16:creationId xmlns:a16="http://schemas.microsoft.com/office/drawing/2014/main" id="{EFC8BE75-5D76-8AAC-4F15-4F79C875735A}"/>
              </a:ext>
            </a:extLst>
          </p:cNvPr>
          <p:cNvSpPr txBox="1"/>
          <p:nvPr/>
        </p:nvSpPr>
        <p:spPr>
          <a:xfrm>
            <a:off x="6796087" y="1509486"/>
            <a:ext cx="3334884" cy="382973"/>
          </a:xfrm>
          <a:prstGeom prst="rect">
            <a:avLst/>
          </a:prstGeom>
          <a:noFill/>
        </p:spPr>
        <p:txBody>
          <a:bodyPr wrap="square" rtlCol="0">
            <a:spAutoFit/>
          </a:bodyPr>
          <a:lstStyle/>
          <a:p>
            <a:r>
              <a:rPr lang="en-US" dirty="0"/>
              <a:t>              50k Synthetic Subjects</a:t>
            </a:r>
          </a:p>
        </p:txBody>
      </p:sp>
      <p:sp>
        <p:nvSpPr>
          <p:cNvPr id="5" name="Arrow: Left 2">
            <a:extLst>
              <a:ext uri="{FF2B5EF4-FFF2-40B4-BE49-F238E27FC236}">
                <a16:creationId xmlns:a16="http://schemas.microsoft.com/office/drawing/2014/main" id="{DA3EC85A-93F9-A287-A851-27D65DEA09EF}"/>
              </a:ext>
            </a:extLst>
          </p:cNvPr>
          <p:cNvSpPr/>
          <p:nvPr/>
        </p:nvSpPr>
        <p:spPr>
          <a:xfrm>
            <a:off x="5334000" y="3234381"/>
            <a:ext cx="978408" cy="61798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Best</a:t>
            </a:r>
          </a:p>
        </p:txBody>
      </p:sp>
      <p:sp>
        <p:nvSpPr>
          <p:cNvPr id="12" name="Arrow: Left 2">
            <a:extLst>
              <a:ext uri="{FF2B5EF4-FFF2-40B4-BE49-F238E27FC236}">
                <a16:creationId xmlns:a16="http://schemas.microsoft.com/office/drawing/2014/main" id="{E561FB79-E37C-3855-6D47-EC3B68501102}"/>
              </a:ext>
            </a:extLst>
          </p:cNvPr>
          <p:cNvSpPr/>
          <p:nvPr/>
        </p:nvSpPr>
        <p:spPr>
          <a:xfrm>
            <a:off x="11213592" y="2282911"/>
            <a:ext cx="978408" cy="61798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Best</a:t>
            </a:r>
          </a:p>
        </p:txBody>
      </p:sp>
      <p:sp>
        <p:nvSpPr>
          <p:cNvPr id="13" name="TextBox 12">
            <a:extLst>
              <a:ext uri="{FF2B5EF4-FFF2-40B4-BE49-F238E27FC236}">
                <a16:creationId xmlns:a16="http://schemas.microsoft.com/office/drawing/2014/main" id="{5F908DF2-1A74-7792-C718-684193A03AB7}"/>
              </a:ext>
            </a:extLst>
          </p:cNvPr>
          <p:cNvSpPr txBox="1"/>
          <p:nvPr/>
        </p:nvSpPr>
        <p:spPr>
          <a:xfrm>
            <a:off x="5395914" y="5820033"/>
            <a:ext cx="1212640" cy="369332"/>
          </a:xfrm>
          <a:prstGeom prst="rect">
            <a:avLst/>
          </a:prstGeom>
          <a:noFill/>
        </p:spPr>
        <p:txBody>
          <a:bodyPr wrap="none" rtlCol="0">
            <a:spAutoFit/>
          </a:bodyPr>
          <a:lstStyle/>
          <a:p>
            <a:r>
              <a:rPr lang="en-US" dirty="0"/>
              <a:t>(Recall = 0)</a:t>
            </a:r>
          </a:p>
        </p:txBody>
      </p:sp>
    </p:spTree>
    <p:extLst>
      <p:ext uri="{BB962C8B-B14F-4D97-AF65-F5344CB8AC3E}">
        <p14:creationId xmlns:p14="http://schemas.microsoft.com/office/powerpoint/2010/main" val="81122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1C12-EEC3-1E07-A0A0-9C67322ABC07}"/>
              </a:ext>
            </a:extLst>
          </p:cNvPr>
          <p:cNvSpPr>
            <a:spLocks noGrp="1"/>
          </p:cNvSpPr>
          <p:nvPr>
            <p:ph type="title"/>
          </p:nvPr>
        </p:nvSpPr>
        <p:spPr/>
        <p:txBody>
          <a:bodyPr/>
          <a:lstStyle/>
          <a:p>
            <a:r>
              <a:rPr lang="en-US" dirty="0"/>
              <a:t>Privacy</a:t>
            </a:r>
          </a:p>
        </p:txBody>
      </p:sp>
      <p:sp>
        <p:nvSpPr>
          <p:cNvPr id="3" name="Content Placeholder 2">
            <a:extLst>
              <a:ext uri="{FF2B5EF4-FFF2-40B4-BE49-F238E27FC236}">
                <a16:creationId xmlns:a16="http://schemas.microsoft.com/office/drawing/2014/main" id="{B3C06BF9-3443-6A5D-9033-E70ACF713AA1}"/>
              </a:ext>
            </a:extLst>
          </p:cNvPr>
          <p:cNvSpPr>
            <a:spLocks noGrp="1"/>
          </p:cNvSpPr>
          <p:nvPr>
            <p:ph idx="1"/>
          </p:nvPr>
        </p:nvSpPr>
        <p:spPr/>
        <p:txBody>
          <a:bodyPr/>
          <a:lstStyle/>
          <a:p>
            <a:pPr marL="0" indent="0">
              <a:buNone/>
            </a:pPr>
            <a:r>
              <a:rPr lang="en-US" dirty="0"/>
              <a:t>There are three common methods to judge privacy on TSD</a:t>
            </a:r>
          </a:p>
          <a:p>
            <a:pPr marL="514350" indent="-514350">
              <a:buFont typeface="+mj-lt"/>
              <a:buAutoNum type="arabicPeriod"/>
            </a:pPr>
            <a:r>
              <a:rPr lang="en-US" dirty="0"/>
              <a:t>Identical match share (IMS): are there exact copies?</a:t>
            </a:r>
          </a:p>
          <a:p>
            <a:pPr marL="514350" indent="-514350">
              <a:buFont typeface="+mj-lt"/>
              <a:buAutoNum type="arabicPeriod"/>
            </a:pPr>
            <a:r>
              <a:rPr lang="en-US" dirty="0"/>
              <a:t>Distance to closest record (DCR): distance measure to prove synthetic samples are not identical to original data</a:t>
            </a:r>
          </a:p>
          <a:p>
            <a:pPr marL="514350" indent="-514350">
              <a:buFont typeface="+mj-lt"/>
              <a:buAutoNum type="arabicPeriod"/>
            </a:pPr>
            <a:r>
              <a:rPr lang="en-US" dirty="0"/>
              <a:t>Nearest Neighbor distance ratio (NNDR): uses k-nearest neighbor ratios on the synthetic data overlapped with the original data</a:t>
            </a:r>
          </a:p>
          <a:p>
            <a:pPr marL="514350" indent="-514350">
              <a:buFont typeface="+mj-lt"/>
              <a:buAutoNum type="arabicPeriod"/>
            </a:pPr>
            <a:r>
              <a:rPr lang="en-US" dirty="0"/>
              <a:t>No easy method to confirm privacy</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42891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92906-156F-4427-45C8-79ED6909DBEA}"/>
              </a:ext>
            </a:extLst>
          </p:cNvPr>
          <p:cNvSpPr>
            <a:spLocks noGrp="1"/>
          </p:cNvSpPr>
          <p:nvPr>
            <p:ph type="title"/>
          </p:nvPr>
        </p:nvSpPr>
        <p:spPr/>
        <p:txBody>
          <a:bodyPr/>
          <a:lstStyle/>
          <a:p>
            <a:r>
              <a:rPr lang="en-US" dirty="0"/>
              <a:t>Data Science Experiments</a:t>
            </a:r>
          </a:p>
        </p:txBody>
      </p:sp>
      <p:sp>
        <p:nvSpPr>
          <p:cNvPr id="6" name="Content Placeholder 5">
            <a:extLst>
              <a:ext uri="{FF2B5EF4-FFF2-40B4-BE49-F238E27FC236}">
                <a16:creationId xmlns:a16="http://schemas.microsoft.com/office/drawing/2014/main" id="{0FCA7601-70F8-BB4E-30C7-14EC6677D5EE}"/>
              </a:ext>
            </a:extLst>
          </p:cNvPr>
          <p:cNvSpPr>
            <a:spLocks noGrp="1"/>
          </p:cNvSpPr>
          <p:nvPr>
            <p:ph idx="1"/>
          </p:nvPr>
        </p:nvSpPr>
        <p:spPr>
          <a:xfrm>
            <a:off x="660070" y="2336264"/>
            <a:ext cx="10515600" cy="4351338"/>
          </a:xfrm>
        </p:spPr>
        <p:txBody>
          <a:bodyPr>
            <a:normAutofit/>
          </a:bodyPr>
          <a:lstStyle/>
          <a:p>
            <a:r>
              <a:rPr lang="en-US" dirty="0">
                <a:highlight>
                  <a:srgbClr val="FFFF00"/>
                </a:highlight>
              </a:rPr>
              <a:t>Real vs Tabular Synthetic data (TSD)</a:t>
            </a:r>
          </a:p>
          <a:p>
            <a:pPr lvl="1"/>
            <a:r>
              <a:rPr lang="en-US" dirty="0"/>
              <a:t>Gretel LSTM vs Gretel GAN – resemblance and utility</a:t>
            </a:r>
          </a:p>
          <a:p>
            <a:pPr lvl="1"/>
            <a:r>
              <a:rPr lang="en-US" dirty="0"/>
              <a:t>Gretel LSTM vs Gretel GAN vs MOSTLY AI vs </a:t>
            </a:r>
            <a:r>
              <a:rPr lang="en-US" dirty="0" err="1"/>
              <a:t>YData</a:t>
            </a:r>
            <a:endParaRPr lang="en-US" dirty="0"/>
          </a:p>
          <a:p>
            <a:r>
              <a:rPr lang="en-US" dirty="0">
                <a:highlight>
                  <a:srgbClr val="FFFF00"/>
                </a:highlight>
              </a:rPr>
              <a:t>Data Rebalancing with TSD</a:t>
            </a:r>
          </a:p>
          <a:p>
            <a:pPr lvl="1"/>
            <a:r>
              <a:rPr lang="en-US" dirty="0"/>
              <a:t>Class rebalancing</a:t>
            </a:r>
          </a:p>
          <a:p>
            <a:pPr lvl="1"/>
            <a:r>
              <a:rPr lang="en-US" dirty="0"/>
              <a:t>Feature rebalancing</a:t>
            </a:r>
          </a:p>
          <a:p>
            <a:r>
              <a:rPr lang="en-US" dirty="0">
                <a:highlight>
                  <a:srgbClr val="FFFF00"/>
                </a:highlight>
              </a:rPr>
              <a:t>Augmenting Data with TSD</a:t>
            </a:r>
          </a:p>
          <a:p>
            <a:pPr lvl="1"/>
            <a:r>
              <a:rPr lang="en-US" dirty="0"/>
              <a:t>For education and research</a:t>
            </a:r>
          </a:p>
          <a:p>
            <a:pPr lvl="1"/>
            <a:r>
              <a:rPr lang="en-US" dirty="0"/>
              <a:t>Determine optimal sample size</a:t>
            </a:r>
          </a:p>
        </p:txBody>
      </p:sp>
    </p:spTree>
    <p:extLst>
      <p:ext uri="{BB962C8B-B14F-4D97-AF65-F5344CB8AC3E}">
        <p14:creationId xmlns:p14="http://schemas.microsoft.com/office/powerpoint/2010/main" val="35521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2E7A-25DC-8B55-561F-F4C4720C1E72}"/>
              </a:ext>
            </a:extLst>
          </p:cNvPr>
          <p:cNvSpPr>
            <a:spLocks noGrp="1"/>
          </p:cNvSpPr>
          <p:nvPr>
            <p:ph type="title"/>
          </p:nvPr>
        </p:nvSpPr>
        <p:spPr/>
        <p:txBody>
          <a:bodyPr/>
          <a:lstStyle/>
          <a:p>
            <a:r>
              <a:rPr lang="en-US" dirty="0"/>
              <a:t>Real vs TSD</a:t>
            </a:r>
          </a:p>
        </p:txBody>
      </p:sp>
      <p:sp>
        <p:nvSpPr>
          <p:cNvPr id="3" name="Content Placeholder 2">
            <a:extLst>
              <a:ext uri="{FF2B5EF4-FFF2-40B4-BE49-F238E27FC236}">
                <a16:creationId xmlns:a16="http://schemas.microsoft.com/office/drawing/2014/main" id="{6C985378-338D-0101-5753-6443AAC13E57}"/>
              </a:ext>
            </a:extLst>
          </p:cNvPr>
          <p:cNvSpPr>
            <a:spLocks noGrp="1"/>
          </p:cNvSpPr>
          <p:nvPr>
            <p:ph idx="1"/>
          </p:nvPr>
        </p:nvSpPr>
        <p:spPr/>
        <p:txBody>
          <a:bodyPr>
            <a:normAutofit/>
          </a:bodyPr>
          <a:lstStyle/>
          <a:p>
            <a:r>
              <a:rPr lang="en-US" dirty="0"/>
              <a:t>We used Gretel AI first and we wrongly assumed that GANs would outperform other AI methods </a:t>
            </a:r>
          </a:p>
          <a:p>
            <a:r>
              <a:rPr lang="en-US" dirty="0"/>
              <a:t>This caused us to first compare Gretel LSTM results with Gretel GANs</a:t>
            </a:r>
          </a:p>
          <a:p>
            <a:r>
              <a:rPr lang="en-US" dirty="0"/>
              <a:t>As it turns out, LSTMs outperformed GANs for both resemblance and utility (classification and regression)</a:t>
            </a:r>
          </a:p>
          <a:p>
            <a:r>
              <a:rPr lang="en-US" dirty="0"/>
              <a:t>Next slide shows results on TRTR and TSTR on a heart disease dataset of 303 subjects divided into 213 train and 90 test using four AI methods</a:t>
            </a:r>
          </a:p>
        </p:txBody>
      </p:sp>
    </p:spTree>
    <p:extLst>
      <p:ext uri="{BB962C8B-B14F-4D97-AF65-F5344CB8AC3E}">
        <p14:creationId xmlns:p14="http://schemas.microsoft.com/office/powerpoint/2010/main" val="4134873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7632-D3E5-D0E0-860A-6E3E74BDAE9C}"/>
              </a:ext>
            </a:extLst>
          </p:cNvPr>
          <p:cNvSpPr>
            <a:spLocks noGrp="1"/>
          </p:cNvSpPr>
          <p:nvPr>
            <p:ph type="title"/>
          </p:nvPr>
        </p:nvSpPr>
        <p:spPr/>
        <p:txBody>
          <a:bodyPr/>
          <a:lstStyle/>
          <a:p>
            <a:r>
              <a:rPr lang="en-US" dirty="0"/>
              <a:t>Results: Utility is highest on Real Data When Size is the Same</a:t>
            </a:r>
          </a:p>
        </p:txBody>
      </p:sp>
      <p:graphicFrame>
        <p:nvGraphicFramePr>
          <p:cNvPr id="4" name="Table 4">
            <a:extLst>
              <a:ext uri="{FF2B5EF4-FFF2-40B4-BE49-F238E27FC236}">
                <a16:creationId xmlns:a16="http://schemas.microsoft.com/office/drawing/2014/main" id="{F112EA68-9F69-4C90-E58B-6C949C9A372E}"/>
              </a:ext>
            </a:extLst>
          </p:cNvPr>
          <p:cNvGraphicFramePr>
            <a:graphicFrameLocks noGrp="1"/>
          </p:cNvGraphicFramePr>
          <p:nvPr>
            <p:ph idx="1"/>
            <p:extLst>
              <p:ext uri="{D42A27DB-BD31-4B8C-83A1-F6EECF244321}">
                <p14:modId xmlns:p14="http://schemas.microsoft.com/office/powerpoint/2010/main" val="3083068090"/>
              </p:ext>
            </p:extLst>
          </p:nvPr>
        </p:nvGraphicFramePr>
        <p:xfrm>
          <a:off x="2254684" y="2129425"/>
          <a:ext cx="7941500" cy="4045909"/>
        </p:xfrm>
        <a:graphic>
          <a:graphicData uri="http://schemas.openxmlformats.org/drawingml/2006/table">
            <a:tbl>
              <a:tblPr firstRow="1" bandRow="1">
                <a:tableStyleId>{5C22544A-7EE6-4342-B048-85BDC9FD1C3A}</a:tableStyleId>
              </a:tblPr>
              <a:tblGrid>
                <a:gridCol w="2047976">
                  <a:extLst>
                    <a:ext uri="{9D8B030D-6E8A-4147-A177-3AD203B41FA5}">
                      <a16:colId xmlns:a16="http://schemas.microsoft.com/office/drawing/2014/main" val="1250899573"/>
                    </a:ext>
                  </a:extLst>
                </a:gridCol>
                <a:gridCol w="916586">
                  <a:extLst>
                    <a:ext uri="{9D8B030D-6E8A-4147-A177-3AD203B41FA5}">
                      <a16:colId xmlns:a16="http://schemas.microsoft.com/office/drawing/2014/main" val="1498615316"/>
                    </a:ext>
                  </a:extLst>
                </a:gridCol>
                <a:gridCol w="3685008">
                  <a:extLst>
                    <a:ext uri="{9D8B030D-6E8A-4147-A177-3AD203B41FA5}">
                      <a16:colId xmlns:a16="http://schemas.microsoft.com/office/drawing/2014/main" val="3709798511"/>
                    </a:ext>
                  </a:extLst>
                </a:gridCol>
                <a:gridCol w="1291930">
                  <a:extLst>
                    <a:ext uri="{9D8B030D-6E8A-4147-A177-3AD203B41FA5}">
                      <a16:colId xmlns:a16="http://schemas.microsoft.com/office/drawing/2014/main" val="2347458547"/>
                    </a:ext>
                  </a:extLst>
                </a:gridCol>
              </a:tblGrid>
              <a:tr h="442806">
                <a:tc>
                  <a:txBody>
                    <a:bodyPr/>
                    <a:lstStyle/>
                    <a:p>
                      <a:r>
                        <a:rPr lang="en-US" dirty="0"/>
                        <a:t>Dataset</a:t>
                      </a:r>
                    </a:p>
                  </a:txBody>
                  <a:tcPr/>
                </a:tc>
                <a:tc>
                  <a:txBody>
                    <a:bodyPr/>
                    <a:lstStyle/>
                    <a:p>
                      <a:r>
                        <a:rPr lang="en-US" dirty="0"/>
                        <a:t>Size</a:t>
                      </a:r>
                    </a:p>
                  </a:txBody>
                  <a:tcPr/>
                </a:tc>
                <a:tc>
                  <a:txBody>
                    <a:bodyPr/>
                    <a:lstStyle/>
                    <a:p>
                      <a:r>
                        <a:rPr lang="en-US" dirty="0"/>
                        <a:t>Best Algorithm</a:t>
                      </a:r>
                    </a:p>
                  </a:txBody>
                  <a:tcPr/>
                </a:tc>
                <a:tc>
                  <a:txBody>
                    <a:bodyPr/>
                    <a:lstStyle/>
                    <a:p>
                      <a:r>
                        <a:rPr lang="en-US" dirty="0"/>
                        <a:t>S8CM</a:t>
                      </a:r>
                    </a:p>
                  </a:txBody>
                  <a:tcPr/>
                </a:tc>
                <a:extLst>
                  <a:ext uri="{0D108BD9-81ED-4DB2-BD59-A6C34878D82A}">
                    <a16:rowId xmlns:a16="http://schemas.microsoft.com/office/drawing/2014/main" val="101092331"/>
                  </a:ext>
                </a:extLst>
              </a:tr>
              <a:tr h="545925">
                <a:tc>
                  <a:txBody>
                    <a:bodyPr/>
                    <a:lstStyle/>
                    <a:p>
                      <a:r>
                        <a:rPr lang="en-US" sz="2400" dirty="0"/>
                        <a:t>Real Data</a:t>
                      </a:r>
                    </a:p>
                  </a:txBody>
                  <a:tcPr/>
                </a:tc>
                <a:tc>
                  <a:txBody>
                    <a:bodyPr/>
                    <a:lstStyle/>
                    <a:p>
                      <a:r>
                        <a:rPr lang="en-US" sz="2400" dirty="0"/>
                        <a:t>213</a:t>
                      </a:r>
                    </a:p>
                  </a:txBody>
                  <a:tcPr/>
                </a:tc>
                <a:tc>
                  <a:txBody>
                    <a:bodyPr/>
                    <a:lstStyle/>
                    <a:p>
                      <a:r>
                        <a:rPr lang="en-US" sz="2400" dirty="0"/>
                        <a:t>Random Forest</a:t>
                      </a:r>
                    </a:p>
                  </a:txBody>
                  <a:tcPr/>
                </a:tc>
                <a:tc>
                  <a:txBody>
                    <a:bodyPr/>
                    <a:lstStyle/>
                    <a:p>
                      <a:r>
                        <a:rPr lang="en-US" sz="2400" dirty="0"/>
                        <a:t>5.78</a:t>
                      </a:r>
                    </a:p>
                  </a:txBody>
                  <a:tcPr/>
                </a:tc>
                <a:extLst>
                  <a:ext uri="{0D108BD9-81ED-4DB2-BD59-A6C34878D82A}">
                    <a16:rowId xmlns:a16="http://schemas.microsoft.com/office/drawing/2014/main" val="2157657933"/>
                  </a:ext>
                </a:extLst>
              </a:tr>
              <a:tr h="545925">
                <a:tc>
                  <a:txBody>
                    <a:bodyPr/>
                    <a:lstStyle/>
                    <a:p>
                      <a:r>
                        <a:rPr lang="en-US" sz="2400" dirty="0"/>
                        <a:t>MOSTLY AI</a:t>
                      </a:r>
                    </a:p>
                  </a:txBody>
                  <a:tcPr/>
                </a:tc>
                <a:tc>
                  <a:txBody>
                    <a:bodyPr/>
                    <a:lstStyle/>
                    <a:p>
                      <a:r>
                        <a:rPr lang="en-US" sz="2400" dirty="0"/>
                        <a:t>213</a:t>
                      </a:r>
                    </a:p>
                  </a:txBody>
                  <a:tcPr/>
                </a:tc>
                <a:tc>
                  <a:txBody>
                    <a:bodyPr/>
                    <a:lstStyle/>
                    <a:p>
                      <a:r>
                        <a:rPr lang="en-US" sz="2400" dirty="0"/>
                        <a:t>SVM</a:t>
                      </a:r>
                    </a:p>
                  </a:txBody>
                  <a:tcPr/>
                </a:tc>
                <a:tc>
                  <a:txBody>
                    <a:bodyPr/>
                    <a:lstStyle/>
                    <a:p>
                      <a:r>
                        <a:rPr lang="en-US" sz="2400" dirty="0"/>
                        <a:t>5.66</a:t>
                      </a:r>
                    </a:p>
                  </a:txBody>
                  <a:tcPr/>
                </a:tc>
                <a:extLst>
                  <a:ext uri="{0D108BD9-81ED-4DB2-BD59-A6C34878D82A}">
                    <a16:rowId xmlns:a16="http://schemas.microsoft.com/office/drawing/2014/main" val="3922436588"/>
                  </a:ext>
                </a:extLst>
              </a:tr>
              <a:tr h="545925">
                <a:tc>
                  <a:txBody>
                    <a:bodyPr/>
                    <a:lstStyle/>
                    <a:p>
                      <a:r>
                        <a:rPr lang="en-US" sz="2400" dirty="0"/>
                        <a:t>Gretel LSTM</a:t>
                      </a:r>
                    </a:p>
                  </a:txBody>
                  <a:tcPr/>
                </a:tc>
                <a:tc>
                  <a:txBody>
                    <a:bodyPr/>
                    <a:lstStyle/>
                    <a:p>
                      <a:r>
                        <a:rPr lang="en-US" sz="2400" dirty="0"/>
                        <a:t>213</a:t>
                      </a:r>
                    </a:p>
                  </a:txBody>
                  <a:tcPr/>
                </a:tc>
                <a:tc>
                  <a:txBody>
                    <a:bodyPr/>
                    <a:lstStyle/>
                    <a:p>
                      <a:r>
                        <a:rPr lang="en-US" sz="2400" dirty="0" err="1"/>
                        <a:t>Catboost</a:t>
                      </a:r>
                      <a:endParaRPr lang="en-US" sz="2400" dirty="0"/>
                    </a:p>
                  </a:txBody>
                  <a:tcPr/>
                </a:tc>
                <a:tc>
                  <a:txBody>
                    <a:bodyPr/>
                    <a:lstStyle/>
                    <a:p>
                      <a:r>
                        <a:rPr lang="en-US" sz="2400" dirty="0"/>
                        <a:t>5.57</a:t>
                      </a:r>
                    </a:p>
                  </a:txBody>
                  <a:tcPr/>
                </a:tc>
                <a:extLst>
                  <a:ext uri="{0D108BD9-81ED-4DB2-BD59-A6C34878D82A}">
                    <a16:rowId xmlns:a16="http://schemas.microsoft.com/office/drawing/2014/main" val="3147920828"/>
                  </a:ext>
                </a:extLst>
              </a:tr>
              <a:tr h="982664">
                <a:tc>
                  <a:txBody>
                    <a:bodyPr/>
                    <a:lstStyle/>
                    <a:p>
                      <a:r>
                        <a:rPr lang="en-US" sz="2400" dirty="0"/>
                        <a:t>Gretel GAN</a:t>
                      </a:r>
                    </a:p>
                  </a:txBody>
                  <a:tcPr/>
                </a:tc>
                <a:tc>
                  <a:txBody>
                    <a:bodyPr/>
                    <a:lstStyle/>
                    <a:p>
                      <a:r>
                        <a:rPr lang="en-US" sz="2400" dirty="0"/>
                        <a:t>213</a:t>
                      </a:r>
                    </a:p>
                  </a:txBody>
                  <a:tcPr/>
                </a:tc>
                <a:tc>
                  <a:txBody>
                    <a:bodyPr/>
                    <a:lstStyle/>
                    <a:p>
                      <a:r>
                        <a:rPr lang="en-US" sz="2400" dirty="0"/>
                        <a:t>Logistic Regression (ridge)</a:t>
                      </a:r>
                    </a:p>
                  </a:txBody>
                  <a:tcPr/>
                </a:tc>
                <a:tc>
                  <a:txBody>
                    <a:bodyPr/>
                    <a:lstStyle/>
                    <a:p>
                      <a:r>
                        <a:rPr lang="en-US" sz="2400" dirty="0"/>
                        <a:t>4.58</a:t>
                      </a:r>
                    </a:p>
                  </a:txBody>
                  <a:tcPr/>
                </a:tc>
                <a:extLst>
                  <a:ext uri="{0D108BD9-81ED-4DB2-BD59-A6C34878D82A}">
                    <a16:rowId xmlns:a16="http://schemas.microsoft.com/office/drawing/2014/main" val="1283254465"/>
                  </a:ext>
                </a:extLst>
              </a:tr>
              <a:tr h="982664">
                <a:tc>
                  <a:txBody>
                    <a:bodyPr/>
                    <a:lstStyle/>
                    <a:p>
                      <a:r>
                        <a:rPr lang="en-US" sz="2400" dirty="0" err="1"/>
                        <a:t>YData</a:t>
                      </a:r>
                      <a:endParaRPr lang="en-US" sz="2400" dirty="0"/>
                    </a:p>
                  </a:txBody>
                  <a:tcPr/>
                </a:tc>
                <a:tc>
                  <a:txBody>
                    <a:bodyPr/>
                    <a:lstStyle/>
                    <a:p>
                      <a:r>
                        <a:rPr lang="en-US" sz="2400" dirty="0"/>
                        <a:t>213</a:t>
                      </a:r>
                    </a:p>
                  </a:txBody>
                  <a:tcPr/>
                </a:tc>
                <a:tc>
                  <a:txBody>
                    <a:bodyPr/>
                    <a:lstStyle/>
                    <a:p>
                      <a:r>
                        <a:rPr lang="en-US" sz="2400" dirty="0"/>
                        <a:t>Logistic Regression (ridge)</a:t>
                      </a:r>
                    </a:p>
                  </a:txBody>
                  <a:tcPr/>
                </a:tc>
                <a:tc>
                  <a:txBody>
                    <a:bodyPr/>
                    <a:lstStyle/>
                    <a:p>
                      <a:r>
                        <a:rPr lang="en-US" sz="2400" dirty="0"/>
                        <a:t>4.58</a:t>
                      </a:r>
                    </a:p>
                  </a:txBody>
                  <a:tcPr/>
                </a:tc>
                <a:extLst>
                  <a:ext uri="{0D108BD9-81ED-4DB2-BD59-A6C34878D82A}">
                    <a16:rowId xmlns:a16="http://schemas.microsoft.com/office/drawing/2014/main" val="1907454751"/>
                  </a:ext>
                </a:extLst>
              </a:tr>
            </a:tbl>
          </a:graphicData>
        </a:graphic>
      </p:graphicFrame>
    </p:spTree>
    <p:extLst>
      <p:ext uri="{BB962C8B-B14F-4D97-AF65-F5344CB8AC3E}">
        <p14:creationId xmlns:p14="http://schemas.microsoft.com/office/powerpoint/2010/main" val="306206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A40F-FE2A-2295-0AB4-060A84A44E72}"/>
              </a:ext>
            </a:extLst>
          </p:cNvPr>
          <p:cNvSpPr>
            <a:spLocks noGrp="1"/>
          </p:cNvSpPr>
          <p:nvPr>
            <p:ph type="title"/>
          </p:nvPr>
        </p:nvSpPr>
        <p:spPr/>
        <p:txBody>
          <a:bodyPr/>
          <a:lstStyle/>
          <a:p>
            <a:r>
              <a:rPr lang="en-US" dirty="0"/>
              <a:t>Class Rebalancing with MOSTLY AI</a:t>
            </a:r>
          </a:p>
        </p:txBody>
      </p:sp>
      <p:sp>
        <p:nvSpPr>
          <p:cNvPr id="3" name="Content Placeholder 2">
            <a:extLst>
              <a:ext uri="{FF2B5EF4-FFF2-40B4-BE49-F238E27FC236}">
                <a16:creationId xmlns:a16="http://schemas.microsoft.com/office/drawing/2014/main" id="{0AFD5966-CBA3-4E60-A480-66F2A5691902}"/>
              </a:ext>
            </a:extLst>
          </p:cNvPr>
          <p:cNvSpPr>
            <a:spLocks noGrp="1"/>
          </p:cNvSpPr>
          <p:nvPr>
            <p:ph idx="1"/>
          </p:nvPr>
        </p:nvSpPr>
        <p:spPr/>
        <p:txBody>
          <a:bodyPr>
            <a:normAutofit/>
          </a:bodyPr>
          <a:lstStyle/>
          <a:p>
            <a:pPr marL="514350" indent="-514350">
              <a:buFont typeface="+mj-lt"/>
              <a:buAutoNum type="arabicPeriod"/>
            </a:pPr>
            <a:r>
              <a:rPr lang="en-US" dirty="0">
                <a:cs typeface="Poppins" pitchFamily="2" charset="77"/>
              </a:rPr>
              <a:t>Framingham heart dataset: predict ten-year CHD. 644 developed CHD and 3596 did not, or a 15%/85% ratio</a:t>
            </a:r>
          </a:p>
          <a:p>
            <a:pPr marL="971550" lvl="1" indent="-514350">
              <a:buFont typeface="+mj-lt"/>
              <a:buAutoNum type="alphaLcPeriod"/>
            </a:pPr>
            <a:r>
              <a:rPr lang="en-US" dirty="0">
                <a:cs typeface="Poppins" pitchFamily="2" charset="77"/>
              </a:rPr>
              <a:t>Synthetic data was generated on the training data (2968) and tested on the held-out test data (1272) (70/30 split). A new option for MOSTLY AI (March 2023) was to rebalance the target to 50%/50%.  The rebalancing method was not disclosed. The total number of subjects remained the same. </a:t>
            </a:r>
          </a:p>
          <a:p>
            <a:pPr marL="971550" lvl="1" indent="-514350">
              <a:buFont typeface="+mj-lt"/>
              <a:buAutoNum type="alphaLcPeriod"/>
            </a:pPr>
            <a:r>
              <a:rPr lang="en-US" dirty="0">
                <a:cs typeface="Poppins" pitchFamily="2" charset="77"/>
              </a:rPr>
              <a:t>We also compared model discrimination using synthetic rebalancing with threshold shifting, algorithmic weighting, and SMOTE</a:t>
            </a:r>
          </a:p>
          <a:p>
            <a:pPr marL="514350" indent="-514350">
              <a:buFont typeface="+mj-lt"/>
              <a:buAutoNum type="arabicPeriod"/>
            </a:pPr>
            <a:r>
              <a:rPr lang="en-US" dirty="0">
                <a:cs typeface="Poppins" pitchFamily="2" charset="77"/>
              </a:rPr>
              <a:t>We also analyzed a stroke dataset with 5% strokes. Train on 3577 and test on 1533 (70/30 split). The class was rebalanced 50%/50% with MOSTLY AI</a:t>
            </a:r>
          </a:p>
        </p:txBody>
      </p:sp>
    </p:spTree>
    <p:extLst>
      <p:ext uri="{BB962C8B-B14F-4D97-AF65-F5344CB8AC3E}">
        <p14:creationId xmlns:p14="http://schemas.microsoft.com/office/powerpoint/2010/main" val="169056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3A2F-AC14-4F39-8689-B9C0B2F215EC}"/>
              </a:ext>
            </a:extLst>
          </p:cNvPr>
          <p:cNvSpPr>
            <a:spLocks noGrp="1"/>
          </p:cNvSpPr>
          <p:nvPr>
            <p:ph type="title"/>
          </p:nvPr>
        </p:nvSpPr>
        <p:spPr/>
        <p:txBody>
          <a:bodyPr/>
          <a:lstStyle/>
          <a:p>
            <a:r>
              <a:rPr lang="en-US" dirty="0"/>
              <a:t>Results: Decreased S8CM Scores</a:t>
            </a:r>
          </a:p>
        </p:txBody>
      </p:sp>
      <p:graphicFrame>
        <p:nvGraphicFramePr>
          <p:cNvPr id="4" name="Table 4">
            <a:extLst>
              <a:ext uri="{FF2B5EF4-FFF2-40B4-BE49-F238E27FC236}">
                <a16:creationId xmlns:a16="http://schemas.microsoft.com/office/drawing/2014/main" id="{3047EB2F-4665-2CA4-F6CC-3397E35673D3}"/>
              </a:ext>
            </a:extLst>
          </p:cNvPr>
          <p:cNvGraphicFramePr>
            <a:graphicFrameLocks noGrp="1"/>
          </p:cNvGraphicFramePr>
          <p:nvPr>
            <p:ph idx="1"/>
            <p:extLst>
              <p:ext uri="{D42A27DB-BD31-4B8C-83A1-F6EECF244321}">
                <p14:modId xmlns:p14="http://schemas.microsoft.com/office/powerpoint/2010/main" val="740228106"/>
              </p:ext>
            </p:extLst>
          </p:nvPr>
        </p:nvGraphicFramePr>
        <p:xfrm>
          <a:off x="1051142" y="1961689"/>
          <a:ext cx="5750491" cy="4846320"/>
        </p:xfrm>
        <a:graphic>
          <a:graphicData uri="http://schemas.openxmlformats.org/drawingml/2006/table">
            <a:tbl>
              <a:tblPr firstRow="1" bandRow="1">
                <a:tableStyleId>{5C22544A-7EE6-4342-B048-85BDC9FD1C3A}</a:tableStyleId>
              </a:tblPr>
              <a:tblGrid>
                <a:gridCol w="1996477">
                  <a:extLst>
                    <a:ext uri="{9D8B030D-6E8A-4147-A177-3AD203B41FA5}">
                      <a16:colId xmlns:a16="http://schemas.microsoft.com/office/drawing/2014/main" val="2984285486"/>
                    </a:ext>
                  </a:extLst>
                </a:gridCol>
                <a:gridCol w="1034570">
                  <a:extLst>
                    <a:ext uri="{9D8B030D-6E8A-4147-A177-3AD203B41FA5}">
                      <a16:colId xmlns:a16="http://schemas.microsoft.com/office/drawing/2014/main" val="704127476"/>
                    </a:ext>
                  </a:extLst>
                </a:gridCol>
                <a:gridCol w="1779992">
                  <a:extLst>
                    <a:ext uri="{9D8B030D-6E8A-4147-A177-3AD203B41FA5}">
                      <a16:colId xmlns:a16="http://schemas.microsoft.com/office/drawing/2014/main" val="1077001401"/>
                    </a:ext>
                  </a:extLst>
                </a:gridCol>
                <a:gridCol w="939452">
                  <a:extLst>
                    <a:ext uri="{9D8B030D-6E8A-4147-A177-3AD203B41FA5}">
                      <a16:colId xmlns:a16="http://schemas.microsoft.com/office/drawing/2014/main" val="1708198212"/>
                    </a:ext>
                  </a:extLst>
                </a:gridCol>
              </a:tblGrid>
              <a:tr h="370840">
                <a:tc>
                  <a:txBody>
                    <a:bodyPr/>
                    <a:lstStyle/>
                    <a:p>
                      <a:r>
                        <a:rPr lang="en-US" sz="2400" dirty="0"/>
                        <a:t>Dataset</a:t>
                      </a:r>
                    </a:p>
                  </a:txBody>
                  <a:tcPr/>
                </a:tc>
                <a:tc>
                  <a:txBody>
                    <a:bodyPr/>
                    <a:lstStyle/>
                    <a:p>
                      <a:r>
                        <a:rPr lang="en-US" sz="2400" dirty="0"/>
                        <a:t>Size</a:t>
                      </a:r>
                    </a:p>
                  </a:txBody>
                  <a:tcPr/>
                </a:tc>
                <a:tc>
                  <a:txBody>
                    <a:bodyPr/>
                    <a:lstStyle/>
                    <a:p>
                      <a:r>
                        <a:rPr lang="en-US" sz="2400" dirty="0"/>
                        <a:t>Algorithm</a:t>
                      </a:r>
                    </a:p>
                  </a:txBody>
                  <a:tcPr/>
                </a:tc>
                <a:tc>
                  <a:txBody>
                    <a:bodyPr/>
                    <a:lstStyle/>
                    <a:p>
                      <a:r>
                        <a:rPr lang="en-US" sz="2400" dirty="0"/>
                        <a:t>S8CM</a:t>
                      </a:r>
                    </a:p>
                  </a:txBody>
                  <a:tcPr/>
                </a:tc>
                <a:extLst>
                  <a:ext uri="{0D108BD9-81ED-4DB2-BD59-A6C34878D82A}">
                    <a16:rowId xmlns:a16="http://schemas.microsoft.com/office/drawing/2014/main" val="3900015318"/>
                  </a:ext>
                </a:extLst>
              </a:tr>
              <a:tr h="370840">
                <a:tc>
                  <a:txBody>
                    <a:bodyPr/>
                    <a:lstStyle/>
                    <a:p>
                      <a:r>
                        <a:rPr lang="en-US" sz="2400" dirty="0"/>
                        <a:t>Imbalanced</a:t>
                      </a:r>
                    </a:p>
                    <a:p>
                      <a:r>
                        <a:rPr lang="en-US" sz="2400" dirty="0"/>
                        <a:t>Heart</a:t>
                      </a:r>
                    </a:p>
                  </a:txBody>
                  <a:tcPr/>
                </a:tc>
                <a:tc>
                  <a:txBody>
                    <a:bodyPr/>
                    <a:lstStyle/>
                    <a:p>
                      <a:r>
                        <a:rPr lang="en-US" sz="2400" dirty="0"/>
                        <a:t>2968/1272</a:t>
                      </a:r>
                    </a:p>
                  </a:txBody>
                  <a:tcPr/>
                </a:tc>
                <a:tc>
                  <a:txBody>
                    <a:bodyPr/>
                    <a:lstStyle/>
                    <a:p>
                      <a:r>
                        <a:rPr lang="en-US" sz="2400" dirty="0"/>
                        <a:t>Logistic Regression (Ridge)</a:t>
                      </a:r>
                    </a:p>
                  </a:txBody>
                  <a:tcPr/>
                </a:tc>
                <a:tc>
                  <a:txBody>
                    <a:bodyPr/>
                    <a:lstStyle/>
                    <a:p>
                      <a:r>
                        <a:rPr lang="en-US" sz="2400" dirty="0"/>
                        <a:t>4.334</a:t>
                      </a:r>
                    </a:p>
                  </a:txBody>
                  <a:tcPr/>
                </a:tc>
                <a:extLst>
                  <a:ext uri="{0D108BD9-81ED-4DB2-BD59-A6C34878D82A}">
                    <a16:rowId xmlns:a16="http://schemas.microsoft.com/office/drawing/2014/main" val="1865170629"/>
                  </a:ext>
                </a:extLst>
              </a:tr>
              <a:tr h="370840">
                <a:tc>
                  <a:txBody>
                    <a:bodyPr/>
                    <a:lstStyle/>
                    <a:p>
                      <a:r>
                        <a:rPr lang="en-US" sz="2400" dirty="0"/>
                        <a:t>Balanced</a:t>
                      </a:r>
                    </a:p>
                    <a:p>
                      <a:r>
                        <a:rPr lang="en-US" sz="2400" dirty="0"/>
                        <a:t>Synthetic</a:t>
                      </a:r>
                    </a:p>
                    <a:p>
                      <a:r>
                        <a:rPr lang="en-US" sz="2400" dirty="0"/>
                        <a:t>Heart</a:t>
                      </a:r>
                    </a:p>
                  </a:txBody>
                  <a:tcPr/>
                </a:tc>
                <a:tc>
                  <a:txBody>
                    <a:bodyPr/>
                    <a:lstStyle/>
                    <a:p>
                      <a:r>
                        <a:rPr lang="en-US" sz="2400" dirty="0"/>
                        <a:t>2968/</a:t>
                      </a:r>
                    </a:p>
                    <a:p>
                      <a:r>
                        <a:rPr lang="en-US" sz="2400" dirty="0"/>
                        <a:t>1272</a:t>
                      </a:r>
                    </a:p>
                  </a:txBody>
                  <a:tcPr/>
                </a:tc>
                <a:tc>
                  <a:txBody>
                    <a:bodyPr/>
                    <a:lstStyle/>
                    <a:p>
                      <a:r>
                        <a:rPr lang="en-US" sz="2400" dirty="0"/>
                        <a:t>Logistic Regression</a:t>
                      </a:r>
                    </a:p>
                    <a:p>
                      <a:r>
                        <a:rPr lang="en-US" sz="2400" dirty="0"/>
                        <a:t>(LASSO)</a:t>
                      </a:r>
                    </a:p>
                  </a:txBody>
                  <a:tcPr/>
                </a:tc>
                <a:tc>
                  <a:txBody>
                    <a:bodyPr/>
                    <a:lstStyle/>
                    <a:p>
                      <a:r>
                        <a:rPr lang="en-US" sz="2400" dirty="0"/>
                        <a:t>3.550</a:t>
                      </a:r>
                    </a:p>
                  </a:txBody>
                  <a:tcPr/>
                </a:tc>
                <a:extLst>
                  <a:ext uri="{0D108BD9-81ED-4DB2-BD59-A6C34878D82A}">
                    <a16:rowId xmlns:a16="http://schemas.microsoft.com/office/drawing/2014/main" val="159265616"/>
                  </a:ext>
                </a:extLst>
              </a:tr>
              <a:tr h="370840">
                <a:tc>
                  <a:txBody>
                    <a:bodyPr/>
                    <a:lstStyle/>
                    <a:p>
                      <a:r>
                        <a:rPr lang="en-US" sz="2400" dirty="0"/>
                        <a:t>Imbalanced Stroke</a:t>
                      </a:r>
                    </a:p>
                  </a:txBody>
                  <a:tcPr/>
                </a:tc>
                <a:tc>
                  <a:txBody>
                    <a:bodyPr/>
                    <a:lstStyle/>
                    <a:p>
                      <a:r>
                        <a:rPr lang="en-US" sz="2400" dirty="0"/>
                        <a:t>3577/1533</a:t>
                      </a:r>
                    </a:p>
                  </a:txBody>
                  <a:tcPr/>
                </a:tc>
                <a:tc>
                  <a:txBody>
                    <a:bodyPr/>
                    <a:lstStyle/>
                    <a:p>
                      <a:r>
                        <a:rPr lang="en-US" sz="2400" dirty="0"/>
                        <a:t>Naïve Bayes</a:t>
                      </a:r>
                    </a:p>
                  </a:txBody>
                  <a:tcPr/>
                </a:tc>
                <a:tc>
                  <a:txBody>
                    <a:bodyPr/>
                    <a:lstStyle/>
                    <a:p>
                      <a:r>
                        <a:rPr lang="en-US" sz="2400" dirty="0"/>
                        <a:t>4.43</a:t>
                      </a:r>
                    </a:p>
                  </a:txBody>
                  <a:tcPr/>
                </a:tc>
                <a:extLst>
                  <a:ext uri="{0D108BD9-81ED-4DB2-BD59-A6C34878D82A}">
                    <a16:rowId xmlns:a16="http://schemas.microsoft.com/office/drawing/2014/main" val="3738638233"/>
                  </a:ext>
                </a:extLst>
              </a:tr>
              <a:tr h="370840">
                <a:tc>
                  <a:txBody>
                    <a:bodyPr/>
                    <a:lstStyle/>
                    <a:p>
                      <a:r>
                        <a:rPr lang="en-US" sz="2400" dirty="0"/>
                        <a:t>Balanced Synthetic Stroke</a:t>
                      </a:r>
                    </a:p>
                  </a:txBody>
                  <a:tcPr/>
                </a:tc>
                <a:tc>
                  <a:txBody>
                    <a:bodyPr/>
                    <a:lstStyle/>
                    <a:p>
                      <a:r>
                        <a:rPr lang="en-US" sz="2400" dirty="0"/>
                        <a:t>3577/1533</a:t>
                      </a:r>
                    </a:p>
                  </a:txBody>
                  <a:tcPr/>
                </a:tc>
                <a:tc>
                  <a:txBody>
                    <a:bodyPr/>
                    <a:lstStyle/>
                    <a:p>
                      <a:r>
                        <a:rPr lang="en-US" sz="2400" dirty="0"/>
                        <a:t>Logistic Regression</a:t>
                      </a:r>
                    </a:p>
                    <a:p>
                      <a:r>
                        <a:rPr lang="en-US" sz="2400" dirty="0"/>
                        <a:t>LASSO</a:t>
                      </a:r>
                    </a:p>
                  </a:txBody>
                  <a:tcPr/>
                </a:tc>
                <a:tc>
                  <a:txBody>
                    <a:bodyPr/>
                    <a:lstStyle/>
                    <a:p>
                      <a:r>
                        <a:rPr lang="en-US" sz="2400" dirty="0"/>
                        <a:t>4.087</a:t>
                      </a:r>
                    </a:p>
                  </a:txBody>
                  <a:tcPr/>
                </a:tc>
                <a:extLst>
                  <a:ext uri="{0D108BD9-81ED-4DB2-BD59-A6C34878D82A}">
                    <a16:rowId xmlns:a16="http://schemas.microsoft.com/office/drawing/2014/main" val="3664775323"/>
                  </a:ext>
                </a:extLst>
              </a:tr>
            </a:tbl>
          </a:graphicData>
        </a:graphic>
      </p:graphicFrame>
      <p:sp>
        <p:nvSpPr>
          <p:cNvPr id="6" name="TextBox 5">
            <a:extLst>
              <a:ext uri="{FF2B5EF4-FFF2-40B4-BE49-F238E27FC236}">
                <a16:creationId xmlns:a16="http://schemas.microsoft.com/office/drawing/2014/main" id="{3F55A1A5-D6AD-97A0-48A8-60B46C81917E}"/>
              </a:ext>
            </a:extLst>
          </p:cNvPr>
          <p:cNvSpPr txBox="1"/>
          <p:nvPr/>
        </p:nvSpPr>
        <p:spPr>
          <a:xfrm>
            <a:off x="6938373" y="1839559"/>
            <a:ext cx="4873667" cy="4524315"/>
          </a:xfrm>
          <a:prstGeom prst="rect">
            <a:avLst/>
          </a:prstGeom>
          <a:noFill/>
        </p:spPr>
        <p:txBody>
          <a:bodyPr wrap="square">
            <a:spAutoFit/>
          </a:bodyPr>
          <a:lstStyle/>
          <a:p>
            <a:r>
              <a:rPr lang="en-US" sz="2400" dirty="0"/>
              <a:t>The results for threshold shifting, weighting of logistic regression and random forest and SMOTE were very similar to synthetic rebalancing. </a:t>
            </a:r>
          </a:p>
          <a:p>
            <a:endParaRPr lang="en-US" sz="2400" dirty="0"/>
          </a:p>
          <a:p>
            <a:r>
              <a:rPr lang="en-US" sz="2400" dirty="0"/>
              <a:t>Sensitivity (recall) improved but there was low precision (PPV)</a:t>
            </a:r>
          </a:p>
          <a:p>
            <a:endParaRPr lang="en-US" sz="2400" dirty="0"/>
          </a:p>
          <a:p>
            <a:r>
              <a:rPr lang="en-US" sz="2400" dirty="0"/>
              <a:t>MCC improved for both models</a:t>
            </a:r>
          </a:p>
          <a:p>
            <a:endParaRPr lang="en-US" sz="2400" dirty="0"/>
          </a:p>
          <a:p>
            <a:r>
              <a:rPr lang="en-US" sz="2400" dirty="0"/>
              <a:t>In general, AUC, accuracy, and specificity fell slightly.</a:t>
            </a:r>
          </a:p>
        </p:txBody>
      </p:sp>
    </p:spTree>
    <p:extLst>
      <p:ext uri="{BB962C8B-B14F-4D97-AF65-F5344CB8AC3E}">
        <p14:creationId xmlns:p14="http://schemas.microsoft.com/office/powerpoint/2010/main" val="384164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54ED-3EC8-249D-9EF5-94D8A3586BF4}"/>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D7A6F4A3-E836-3BCA-8B93-7565BE143648}"/>
              </a:ext>
            </a:extLst>
          </p:cNvPr>
          <p:cNvSpPr>
            <a:spLocks noGrp="1"/>
          </p:cNvSpPr>
          <p:nvPr>
            <p:ph idx="1"/>
          </p:nvPr>
        </p:nvSpPr>
        <p:spPr/>
        <p:txBody>
          <a:bodyPr>
            <a:normAutofit/>
          </a:bodyPr>
          <a:lstStyle/>
          <a:p>
            <a:r>
              <a:rPr lang="en-US" dirty="0"/>
              <a:t>I have no conflicts of interest to report</a:t>
            </a:r>
          </a:p>
          <a:p>
            <a:r>
              <a:rPr lang="en-US" dirty="0"/>
              <a:t>I will not discuss AI-generated synthetic images</a:t>
            </a:r>
          </a:p>
          <a:p>
            <a:r>
              <a:rPr lang="en-US" dirty="0"/>
              <a:t>We are happy to share our PowerPoint, datasets, Orange OWS files, and Excel auto-formatted spreadsheets </a:t>
            </a:r>
          </a:p>
          <a:p>
            <a:r>
              <a:rPr lang="en-US" dirty="0"/>
              <a:t>The results of the data science experiments (DSEs) we conducted will vary depending on the datasets, the algorithms chosen, the preprocessing steps, the hyperparameter optimization, and stochastic variation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439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A5-AB5B-0687-5564-83AFBC445DB4}"/>
              </a:ext>
            </a:extLst>
          </p:cNvPr>
          <p:cNvSpPr>
            <a:spLocks noGrp="1"/>
          </p:cNvSpPr>
          <p:nvPr>
            <p:ph type="title"/>
          </p:nvPr>
        </p:nvSpPr>
        <p:spPr/>
        <p:txBody>
          <a:bodyPr/>
          <a:lstStyle/>
          <a:p>
            <a:r>
              <a:rPr lang="en-US" dirty="0"/>
              <a:t>REBALANCING AND MODEL CALIBRATION</a:t>
            </a:r>
          </a:p>
        </p:txBody>
      </p:sp>
      <p:sp>
        <p:nvSpPr>
          <p:cNvPr id="3" name="Content Placeholder 2">
            <a:extLst>
              <a:ext uri="{FF2B5EF4-FFF2-40B4-BE49-F238E27FC236}">
                <a16:creationId xmlns:a16="http://schemas.microsoft.com/office/drawing/2014/main" id="{02247ACD-9A7A-801B-D136-8B167C1C72F0}"/>
              </a:ext>
            </a:extLst>
          </p:cNvPr>
          <p:cNvSpPr>
            <a:spLocks noGrp="1"/>
          </p:cNvSpPr>
          <p:nvPr>
            <p:ph idx="1"/>
          </p:nvPr>
        </p:nvSpPr>
        <p:spPr/>
        <p:txBody>
          <a:bodyPr>
            <a:normAutofit fontScale="92500" lnSpcReduction="10000"/>
          </a:bodyPr>
          <a:lstStyle/>
          <a:p>
            <a:r>
              <a:rPr lang="en-US" dirty="0"/>
              <a:t>Model discrimination is important but too often model calibration is forgotten. Model discrimination is usually reported as AUC. Model calibration is reported as a Brier Score and/or a calibration plot. </a:t>
            </a:r>
          </a:p>
          <a:p>
            <a:r>
              <a:rPr lang="en-US" dirty="0"/>
              <a:t>Brier Score: Measures the accuracy of predicted probabilities. Zero is perfect accuracy to suggest predicted probabilities = actual results. </a:t>
            </a:r>
          </a:p>
          <a:p>
            <a:r>
              <a:rPr lang="en-US" dirty="0"/>
              <a:t>What happens to calibration when you rebalance?</a:t>
            </a:r>
          </a:p>
          <a:p>
            <a:r>
              <a:rPr lang="en-US" dirty="0"/>
              <a:t>The answer was that for this dataset and the algorithms used, calibration worsened for synthetic data and weighting but stayed about the same for threshold shifting and SMOTE, compared to baseline, based on calibration plots and Brier Scores. </a:t>
            </a:r>
          </a:p>
          <a:p>
            <a:r>
              <a:rPr lang="en-US" dirty="0"/>
              <a:t>Results next slide</a:t>
            </a:r>
          </a:p>
        </p:txBody>
      </p:sp>
    </p:spTree>
    <p:extLst>
      <p:ext uri="{BB962C8B-B14F-4D97-AF65-F5344CB8AC3E}">
        <p14:creationId xmlns:p14="http://schemas.microsoft.com/office/powerpoint/2010/main" val="296293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FB832044-2D22-77F3-6EDE-8DF3EF37A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680" y="80686"/>
            <a:ext cx="4105275" cy="33924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8F15A64-FD36-2A61-8658-F5CDBFEA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 y="431125"/>
            <a:ext cx="3753192" cy="3140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6E395C-B91F-1656-3F1E-5D1B3312A0AA}"/>
              </a:ext>
            </a:extLst>
          </p:cNvPr>
          <p:cNvPicPr>
            <a:picLocks noChangeAspect="1"/>
          </p:cNvPicPr>
          <p:nvPr/>
        </p:nvPicPr>
        <p:blipFill>
          <a:blip r:embed="rId4"/>
          <a:stretch>
            <a:fillRect/>
          </a:stretch>
        </p:blipFill>
        <p:spPr>
          <a:xfrm>
            <a:off x="512890" y="3571551"/>
            <a:ext cx="3589553" cy="3273544"/>
          </a:xfrm>
          <a:prstGeom prst="rect">
            <a:avLst/>
          </a:prstGeom>
        </p:spPr>
      </p:pic>
      <p:pic>
        <p:nvPicPr>
          <p:cNvPr id="2058" name="Picture 10">
            <a:extLst>
              <a:ext uri="{FF2B5EF4-FFF2-40B4-BE49-F238E27FC236}">
                <a16:creationId xmlns:a16="http://schemas.microsoft.com/office/drawing/2014/main" id="{F56AA4B6-00B9-FF0C-ECDD-D95DEFCB7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6723" y="3734871"/>
            <a:ext cx="3916365" cy="3123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77D903A-668F-1DCD-824A-AF2A870C2FE4}"/>
              </a:ext>
            </a:extLst>
          </p:cNvPr>
          <p:cNvPicPr>
            <a:picLocks noChangeAspect="1"/>
          </p:cNvPicPr>
          <p:nvPr/>
        </p:nvPicPr>
        <p:blipFill>
          <a:blip r:embed="rId6"/>
          <a:stretch>
            <a:fillRect/>
          </a:stretch>
        </p:blipFill>
        <p:spPr>
          <a:xfrm>
            <a:off x="8614963" y="136526"/>
            <a:ext cx="3454400" cy="3292474"/>
          </a:xfrm>
          <a:prstGeom prst="rect">
            <a:avLst/>
          </a:prstGeom>
        </p:spPr>
      </p:pic>
      <p:sp>
        <p:nvSpPr>
          <p:cNvPr id="2" name="TextBox 1">
            <a:extLst>
              <a:ext uri="{FF2B5EF4-FFF2-40B4-BE49-F238E27FC236}">
                <a16:creationId xmlns:a16="http://schemas.microsoft.com/office/drawing/2014/main" id="{2C19CFF8-918E-A94E-644F-62C66CFEE09F}"/>
              </a:ext>
            </a:extLst>
          </p:cNvPr>
          <p:cNvSpPr txBox="1"/>
          <p:nvPr/>
        </p:nvSpPr>
        <p:spPr>
          <a:xfrm>
            <a:off x="0" y="0"/>
            <a:ext cx="12192000" cy="461665"/>
          </a:xfrm>
          <a:prstGeom prst="rect">
            <a:avLst/>
          </a:prstGeom>
          <a:noFill/>
        </p:spPr>
        <p:txBody>
          <a:bodyPr wrap="square" rtlCol="0">
            <a:spAutoFit/>
          </a:bodyPr>
          <a:lstStyle/>
          <a:p>
            <a:r>
              <a:rPr lang="en-US" sz="2400" dirty="0"/>
              <a:t>Calibration Results</a:t>
            </a:r>
          </a:p>
        </p:txBody>
      </p:sp>
      <p:graphicFrame>
        <p:nvGraphicFramePr>
          <p:cNvPr id="3" name="Content Placeholder 6">
            <a:extLst>
              <a:ext uri="{FF2B5EF4-FFF2-40B4-BE49-F238E27FC236}">
                <a16:creationId xmlns:a16="http://schemas.microsoft.com/office/drawing/2014/main" id="{1505EBCE-6F78-3F50-69A6-45F12BD8B6E9}"/>
              </a:ext>
            </a:extLst>
          </p:cNvPr>
          <p:cNvGraphicFramePr>
            <a:graphicFrameLocks/>
          </p:cNvGraphicFramePr>
          <p:nvPr>
            <p:extLst>
              <p:ext uri="{D42A27DB-BD31-4B8C-83A1-F6EECF244321}">
                <p14:modId xmlns:p14="http://schemas.microsoft.com/office/powerpoint/2010/main" val="2175924336"/>
              </p:ext>
            </p:extLst>
          </p:nvPr>
        </p:nvGraphicFramePr>
        <p:xfrm>
          <a:off x="4641060" y="3544981"/>
          <a:ext cx="3024868" cy="3293612"/>
        </p:xfrm>
        <a:graphic>
          <a:graphicData uri="http://schemas.openxmlformats.org/drawingml/2006/table">
            <a:tbl>
              <a:tblPr/>
              <a:tblGrid>
                <a:gridCol w="2127380">
                  <a:extLst>
                    <a:ext uri="{9D8B030D-6E8A-4147-A177-3AD203B41FA5}">
                      <a16:colId xmlns:a16="http://schemas.microsoft.com/office/drawing/2014/main" val="1856417898"/>
                    </a:ext>
                  </a:extLst>
                </a:gridCol>
                <a:gridCol w="897488">
                  <a:extLst>
                    <a:ext uri="{9D8B030D-6E8A-4147-A177-3AD203B41FA5}">
                      <a16:colId xmlns:a16="http://schemas.microsoft.com/office/drawing/2014/main" val="2526234240"/>
                    </a:ext>
                  </a:extLst>
                </a:gridCol>
              </a:tblGrid>
              <a:tr h="537558">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rPr>
                        <a:t>Data</a:t>
                      </a:r>
                      <a:endParaRPr lang="en-US"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rPr>
                        <a:t>Brier Score</a:t>
                      </a:r>
                      <a:endParaRPr lang="en-US"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927084939"/>
                  </a:ext>
                </a:extLst>
              </a:tr>
              <a:tr h="485583">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Imbalanced</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0.034</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932084"/>
                  </a:ext>
                </a:extLst>
              </a:tr>
              <a:tr h="660537">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Balanced with MOSTLY AI</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0.175</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448488"/>
                  </a:ext>
                </a:extLst>
              </a:tr>
              <a:tr h="485583">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Threshold shifting</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0.228</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339433"/>
                  </a:ext>
                </a:extLst>
              </a:tr>
              <a:tr h="485583">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rPr>
                        <a:t>Algorithm weighting</a:t>
                      </a:r>
                      <a:endParaRPr lang="en-US"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0.450</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247631"/>
                  </a:ext>
                </a:extLst>
              </a:tr>
              <a:tr h="485583">
                <a:tc>
                  <a:txBody>
                    <a:bodyPr/>
                    <a:lstStyle/>
                    <a:p>
                      <a:pPr rtl="0" fontAlgn="t">
                        <a:spcBef>
                          <a:spcPts val="0"/>
                        </a:spcBef>
                        <a:spcAft>
                          <a:spcPts val="0"/>
                        </a:spcAft>
                      </a:pPr>
                      <a:r>
                        <a:rPr lang="en-US" sz="1800" b="0" i="0" u="none" strike="noStrike">
                          <a:solidFill>
                            <a:srgbClr val="000000"/>
                          </a:solidFill>
                          <a:effectLst/>
                          <a:latin typeface="Arial" panose="020B0604020202020204" pitchFamily="34" charset="0"/>
                        </a:rPr>
                        <a:t>SMOTE</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rPr>
                        <a:t>0.033</a:t>
                      </a:r>
                      <a:endParaRPr lang="en-US"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761088"/>
                  </a:ext>
                </a:extLst>
              </a:tr>
            </a:tbl>
          </a:graphicData>
        </a:graphic>
      </p:graphicFrame>
    </p:spTree>
    <p:extLst>
      <p:ext uri="{BB962C8B-B14F-4D97-AF65-F5344CB8AC3E}">
        <p14:creationId xmlns:p14="http://schemas.microsoft.com/office/powerpoint/2010/main" val="96451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23C6-3D65-E98F-E3C9-FF4DA2EAB666}"/>
              </a:ext>
            </a:extLst>
          </p:cNvPr>
          <p:cNvSpPr>
            <a:spLocks noGrp="1"/>
          </p:cNvSpPr>
          <p:nvPr>
            <p:ph type="title"/>
          </p:nvPr>
        </p:nvSpPr>
        <p:spPr/>
        <p:txBody>
          <a:bodyPr/>
          <a:lstStyle/>
          <a:p>
            <a:r>
              <a:rPr lang="en-US" dirty="0"/>
              <a:t>Augmenting Sample Size for Education and Research</a:t>
            </a:r>
          </a:p>
        </p:txBody>
      </p:sp>
      <p:sp>
        <p:nvSpPr>
          <p:cNvPr id="3" name="Content Placeholder 2">
            <a:extLst>
              <a:ext uri="{FF2B5EF4-FFF2-40B4-BE49-F238E27FC236}">
                <a16:creationId xmlns:a16="http://schemas.microsoft.com/office/drawing/2014/main" id="{C34B4493-77A3-18EB-4603-DED98A59A93F}"/>
              </a:ext>
            </a:extLst>
          </p:cNvPr>
          <p:cNvSpPr>
            <a:spLocks noGrp="1"/>
          </p:cNvSpPr>
          <p:nvPr>
            <p:ph idx="1"/>
          </p:nvPr>
        </p:nvSpPr>
        <p:spPr/>
        <p:txBody>
          <a:bodyPr>
            <a:normAutofit/>
          </a:bodyPr>
          <a:lstStyle/>
          <a:p>
            <a:r>
              <a:rPr lang="en-US" dirty="0"/>
              <a:t>The steps to accomplish this are quite easy in Gretel and MOSTLY AI</a:t>
            </a:r>
          </a:p>
          <a:p>
            <a:r>
              <a:rPr lang="en-US" dirty="0"/>
              <a:t>Upload the data, determine the number to be synthetized and any modification such as balancing. Time = 1-3 minutes.</a:t>
            </a:r>
          </a:p>
          <a:p>
            <a:pPr marL="342900" indent="-342900">
              <a:buFont typeface="Arial" panose="020B0604020202020204" pitchFamily="34" charset="0"/>
              <a:buChar char="•"/>
            </a:pPr>
            <a:r>
              <a:rPr lang="en-US" dirty="0"/>
              <a:t>The Cleveland Clinic Heart Disease Dataset consists of 303 patients with 13 predictors. It is frequently used for classification of heart disease/no heart disease</a:t>
            </a:r>
          </a:p>
          <a:p>
            <a:pPr marL="342900" indent="-342900">
              <a:buFont typeface="Arial" panose="020B0604020202020204" pitchFamily="34" charset="0"/>
              <a:buChar char="•"/>
            </a:pPr>
            <a:r>
              <a:rPr lang="en-US" dirty="0"/>
              <a:t>Using Gretel LSTM, we created a synthetic dataset of 5000 patients that would be more robust for machine learning and AI that was based on the real dataset of 303 subjects</a:t>
            </a:r>
          </a:p>
          <a:p>
            <a:pPr marL="0" indent="0">
              <a:buNone/>
            </a:pPr>
            <a:endParaRPr lang="en-US" dirty="0"/>
          </a:p>
          <a:p>
            <a:endParaRPr lang="en-US" dirty="0"/>
          </a:p>
        </p:txBody>
      </p:sp>
    </p:spTree>
    <p:extLst>
      <p:ext uri="{BB962C8B-B14F-4D97-AF65-F5344CB8AC3E}">
        <p14:creationId xmlns:p14="http://schemas.microsoft.com/office/powerpoint/2010/main" val="60369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AFFC-FA7D-D3F1-2B57-DB3C7D2E7E19}"/>
              </a:ext>
            </a:extLst>
          </p:cNvPr>
          <p:cNvSpPr>
            <a:spLocks noGrp="1"/>
          </p:cNvSpPr>
          <p:nvPr>
            <p:ph type="title"/>
          </p:nvPr>
        </p:nvSpPr>
        <p:spPr>
          <a:xfrm>
            <a:off x="431800" y="365125"/>
            <a:ext cx="10922000" cy="1325563"/>
          </a:xfrm>
        </p:spPr>
        <p:txBody>
          <a:bodyPr/>
          <a:lstStyle/>
          <a:p>
            <a:r>
              <a:rPr lang="en-US" dirty="0"/>
              <a:t>What is My Personal Interest in TSD and Why?</a:t>
            </a:r>
          </a:p>
        </p:txBody>
      </p:sp>
      <p:sp>
        <p:nvSpPr>
          <p:cNvPr id="3" name="Content Placeholder 2">
            <a:extLst>
              <a:ext uri="{FF2B5EF4-FFF2-40B4-BE49-F238E27FC236}">
                <a16:creationId xmlns:a16="http://schemas.microsoft.com/office/drawing/2014/main" id="{D73FB135-FAD5-6B14-807D-42AC5AAFE5F7}"/>
              </a:ext>
            </a:extLst>
          </p:cNvPr>
          <p:cNvSpPr>
            <a:spLocks noGrp="1"/>
          </p:cNvSpPr>
          <p:nvPr>
            <p:ph idx="1"/>
          </p:nvPr>
        </p:nvSpPr>
        <p:spPr>
          <a:xfrm>
            <a:off x="671946" y="2276888"/>
            <a:ext cx="10515600" cy="4351338"/>
          </a:xfrm>
        </p:spPr>
        <p:txBody>
          <a:bodyPr>
            <a:normAutofit/>
          </a:bodyPr>
          <a:lstStyle/>
          <a:p>
            <a:r>
              <a:rPr lang="en-US" dirty="0"/>
              <a:t>To teach data science you should have adequate data quality and quantity for your domain</a:t>
            </a:r>
          </a:p>
          <a:p>
            <a:r>
              <a:rPr lang="en-US" b="0" i="0" dirty="0">
                <a:solidFill>
                  <a:srgbClr val="000000"/>
                </a:solidFill>
                <a:effectLst/>
                <a:latin typeface="Lato" panose="020F0502020204030203" pitchFamily="34" charset="0"/>
              </a:rPr>
              <a:t> </a:t>
            </a:r>
            <a:r>
              <a:rPr lang="en-US" b="0" i="0" dirty="0">
                <a:solidFill>
                  <a:srgbClr val="000000"/>
                </a:solidFill>
                <a:effectLst/>
              </a:rPr>
              <a:t>85% of all clinical trials fail to recruit enough patients, and 80% are delayed due to recruitment problems. Meanwhile, dropout rates are consistently high so patient numbers are often less than ideal</a:t>
            </a:r>
            <a:endParaRPr lang="en-US" dirty="0"/>
          </a:p>
          <a:p>
            <a:r>
              <a:rPr lang="en-US" dirty="0"/>
              <a:t>Standard data repositories have datasets that tend to be old and small – for example, the University of California Irvine ML Repository</a:t>
            </a:r>
          </a:p>
          <a:p>
            <a:r>
              <a:rPr lang="en-US" dirty="0"/>
              <a:t>UCI ML Repository has released a new beta version that has a few newer datasets. The size and date of datasets – next slide</a:t>
            </a:r>
          </a:p>
        </p:txBody>
      </p:sp>
    </p:spTree>
    <p:extLst>
      <p:ext uri="{BB962C8B-B14F-4D97-AF65-F5344CB8AC3E}">
        <p14:creationId xmlns:p14="http://schemas.microsoft.com/office/powerpoint/2010/main" val="255310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D1D3-B02A-C59C-F861-00E620020CD6}"/>
              </a:ext>
            </a:extLst>
          </p:cNvPr>
          <p:cNvSpPr>
            <a:spLocks noGrp="1"/>
          </p:cNvSpPr>
          <p:nvPr>
            <p:ph type="title"/>
          </p:nvPr>
        </p:nvSpPr>
        <p:spPr/>
        <p:txBody>
          <a:bodyPr>
            <a:normAutofit fontScale="90000"/>
          </a:bodyPr>
          <a:lstStyle/>
          <a:p>
            <a:r>
              <a:rPr lang="en-US" dirty="0"/>
              <a:t>Current UCI Datasets: 36 are medical out of total of 626 (6%). Most are small and old. Generate and Donate!</a:t>
            </a:r>
          </a:p>
        </p:txBody>
      </p:sp>
      <p:pic>
        <p:nvPicPr>
          <p:cNvPr id="1026" name="Picture 2">
            <a:extLst>
              <a:ext uri="{FF2B5EF4-FFF2-40B4-BE49-F238E27FC236}">
                <a16:creationId xmlns:a16="http://schemas.microsoft.com/office/drawing/2014/main" id="{B3ACB275-A6E0-BF8C-8248-52E4090A9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181" y="1893455"/>
            <a:ext cx="5879233" cy="496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9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FA05-BA6E-6F39-EEF8-2CDA5005CE9C}"/>
              </a:ext>
            </a:extLst>
          </p:cNvPr>
          <p:cNvSpPr>
            <a:spLocks noGrp="1"/>
          </p:cNvSpPr>
          <p:nvPr>
            <p:ph type="title"/>
          </p:nvPr>
        </p:nvSpPr>
        <p:spPr>
          <a:xfrm>
            <a:off x="838200" y="365125"/>
            <a:ext cx="10515600" cy="1120775"/>
          </a:xfrm>
        </p:spPr>
        <p:txBody>
          <a:bodyPr>
            <a:normAutofit fontScale="90000"/>
          </a:bodyPr>
          <a:lstStyle/>
          <a:p>
            <a:r>
              <a:rPr lang="en-US" dirty="0"/>
              <a:t>Would Further Increase in Synthetic Data Improve Model Performance? </a:t>
            </a:r>
          </a:p>
        </p:txBody>
      </p:sp>
      <p:sp>
        <p:nvSpPr>
          <p:cNvPr id="3" name="Content Placeholder 2">
            <a:extLst>
              <a:ext uri="{FF2B5EF4-FFF2-40B4-BE49-F238E27FC236}">
                <a16:creationId xmlns:a16="http://schemas.microsoft.com/office/drawing/2014/main" id="{C1BDAAA0-B024-B485-0A5A-FC764C42C4A9}"/>
              </a:ext>
            </a:extLst>
          </p:cNvPr>
          <p:cNvSpPr>
            <a:spLocks noGrp="1"/>
          </p:cNvSpPr>
          <p:nvPr>
            <p:ph idx="1"/>
          </p:nvPr>
        </p:nvSpPr>
        <p:spPr/>
        <p:txBody>
          <a:bodyPr>
            <a:normAutofit fontScale="92500"/>
          </a:bodyPr>
          <a:lstStyle/>
          <a:p>
            <a:r>
              <a:rPr lang="en-US" dirty="0"/>
              <a:t>We found that classification model performance is always better on the TRTR than the TSTR with the same training and test size but what would happen if the training data size was greatly increased?</a:t>
            </a:r>
          </a:p>
          <a:p>
            <a:r>
              <a:rPr lang="en-US" dirty="0"/>
              <a:t>Using three different datasets we generated 50,000-100,000 synthetic subjects using MOSTLY AI and compared the classification model performance with the original dataset performance</a:t>
            </a:r>
          </a:p>
          <a:p>
            <a:r>
              <a:rPr lang="en-US" dirty="0"/>
              <a:t>We compared TRTR with TSTR using 13 algorithms and measuring performance based on S8CM</a:t>
            </a:r>
          </a:p>
          <a:p>
            <a:r>
              <a:rPr lang="en-US" dirty="0"/>
              <a:t>Results on next slide</a:t>
            </a:r>
          </a:p>
          <a:p>
            <a:r>
              <a:rPr lang="en-US" dirty="0"/>
              <a:t>In only one DSE did the performance improve by increasing the dataset size</a:t>
            </a:r>
          </a:p>
        </p:txBody>
      </p:sp>
    </p:spTree>
    <p:extLst>
      <p:ext uri="{BB962C8B-B14F-4D97-AF65-F5344CB8AC3E}">
        <p14:creationId xmlns:p14="http://schemas.microsoft.com/office/powerpoint/2010/main" val="111017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18F7-4CE8-472A-FC35-E52FE3C68108}"/>
              </a:ext>
            </a:extLst>
          </p:cNvPr>
          <p:cNvSpPr>
            <a:spLocks noGrp="1"/>
          </p:cNvSpPr>
          <p:nvPr>
            <p:ph type="title"/>
          </p:nvPr>
        </p:nvSpPr>
        <p:spPr>
          <a:xfrm>
            <a:off x="838200" y="365126"/>
            <a:ext cx="10515600" cy="949436"/>
          </a:xfrm>
        </p:spPr>
        <p:txBody>
          <a:bodyPr>
            <a:normAutofit fontScale="90000"/>
          </a:bodyPr>
          <a:lstStyle/>
          <a:p>
            <a:r>
              <a:rPr lang="en-US" dirty="0"/>
              <a:t>Augmented Datasets with MOSTLY AI and Resulting Performance</a:t>
            </a:r>
          </a:p>
        </p:txBody>
      </p:sp>
      <p:graphicFrame>
        <p:nvGraphicFramePr>
          <p:cNvPr id="4" name="Table 4">
            <a:extLst>
              <a:ext uri="{FF2B5EF4-FFF2-40B4-BE49-F238E27FC236}">
                <a16:creationId xmlns:a16="http://schemas.microsoft.com/office/drawing/2014/main" id="{55760316-F7A7-1815-2D6D-4907DD8164E5}"/>
              </a:ext>
            </a:extLst>
          </p:cNvPr>
          <p:cNvGraphicFramePr>
            <a:graphicFrameLocks noGrp="1"/>
          </p:cNvGraphicFramePr>
          <p:nvPr>
            <p:extLst>
              <p:ext uri="{D42A27DB-BD31-4B8C-83A1-F6EECF244321}">
                <p14:modId xmlns:p14="http://schemas.microsoft.com/office/powerpoint/2010/main" val="773735679"/>
              </p:ext>
            </p:extLst>
          </p:nvPr>
        </p:nvGraphicFramePr>
        <p:xfrm>
          <a:off x="838200" y="1485901"/>
          <a:ext cx="10134600" cy="5315576"/>
        </p:xfrm>
        <a:graphic>
          <a:graphicData uri="http://schemas.openxmlformats.org/drawingml/2006/table">
            <a:tbl>
              <a:tblPr firstRow="1" bandRow="1">
                <a:tableStyleId>{5C22544A-7EE6-4342-B048-85BDC9FD1C3A}</a:tableStyleId>
              </a:tblPr>
              <a:tblGrid>
                <a:gridCol w="2137392">
                  <a:extLst>
                    <a:ext uri="{9D8B030D-6E8A-4147-A177-3AD203B41FA5}">
                      <a16:colId xmlns:a16="http://schemas.microsoft.com/office/drawing/2014/main" val="976903938"/>
                    </a:ext>
                  </a:extLst>
                </a:gridCol>
                <a:gridCol w="1068696">
                  <a:extLst>
                    <a:ext uri="{9D8B030D-6E8A-4147-A177-3AD203B41FA5}">
                      <a16:colId xmlns:a16="http://schemas.microsoft.com/office/drawing/2014/main" val="1607060860"/>
                    </a:ext>
                  </a:extLst>
                </a:gridCol>
                <a:gridCol w="3266127">
                  <a:extLst>
                    <a:ext uri="{9D8B030D-6E8A-4147-A177-3AD203B41FA5}">
                      <a16:colId xmlns:a16="http://schemas.microsoft.com/office/drawing/2014/main" val="4034261101"/>
                    </a:ext>
                  </a:extLst>
                </a:gridCol>
                <a:gridCol w="3662385">
                  <a:extLst>
                    <a:ext uri="{9D8B030D-6E8A-4147-A177-3AD203B41FA5}">
                      <a16:colId xmlns:a16="http://schemas.microsoft.com/office/drawing/2014/main" val="3641374390"/>
                    </a:ext>
                  </a:extLst>
                </a:gridCol>
              </a:tblGrid>
              <a:tr h="668104">
                <a:tc>
                  <a:txBody>
                    <a:bodyPr/>
                    <a:lstStyle/>
                    <a:p>
                      <a:r>
                        <a:rPr lang="en-US" sz="2400" dirty="0"/>
                        <a:t>Dataset</a:t>
                      </a:r>
                    </a:p>
                  </a:txBody>
                  <a:tcPr/>
                </a:tc>
                <a:tc>
                  <a:txBody>
                    <a:bodyPr/>
                    <a:lstStyle/>
                    <a:p>
                      <a:r>
                        <a:rPr lang="en-US" sz="2400" dirty="0"/>
                        <a:t>Size</a:t>
                      </a:r>
                    </a:p>
                  </a:txBody>
                  <a:tcPr/>
                </a:tc>
                <a:tc>
                  <a:txBody>
                    <a:bodyPr/>
                    <a:lstStyle/>
                    <a:p>
                      <a:r>
                        <a:rPr lang="en-US" sz="2400" dirty="0"/>
                        <a:t>Algorithm</a:t>
                      </a:r>
                    </a:p>
                  </a:txBody>
                  <a:tcPr/>
                </a:tc>
                <a:tc>
                  <a:txBody>
                    <a:bodyPr/>
                    <a:lstStyle/>
                    <a:p>
                      <a:r>
                        <a:rPr lang="en-US" sz="2400" dirty="0"/>
                        <a:t>S8CM</a:t>
                      </a:r>
                    </a:p>
                  </a:txBody>
                  <a:tcPr/>
                </a:tc>
                <a:extLst>
                  <a:ext uri="{0D108BD9-81ED-4DB2-BD59-A6C34878D82A}">
                    <a16:rowId xmlns:a16="http://schemas.microsoft.com/office/drawing/2014/main" val="2089110338"/>
                  </a:ext>
                </a:extLst>
              </a:tr>
              <a:tr h="804520">
                <a:tc>
                  <a:txBody>
                    <a:bodyPr/>
                    <a:lstStyle/>
                    <a:p>
                      <a:r>
                        <a:rPr lang="en-US" sz="2400" dirty="0"/>
                        <a:t>Heart</a:t>
                      </a:r>
                    </a:p>
                    <a:p>
                      <a:r>
                        <a:rPr lang="en-US" sz="2400" dirty="0"/>
                        <a:t> </a:t>
                      </a:r>
                    </a:p>
                  </a:txBody>
                  <a:tcPr/>
                </a:tc>
                <a:tc>
                  <a:txBody>
                    <a:bodyPr/>
                    <a:lstStyle/>
                    <a:p>
                      <a:r>
                        <a:rPr lang="en-US" sz="2400" dirty="0"/>
                        <a:t>213</a:t>
                      </a:r>
                    </a:p>
                    <a:p>
                      <a:r>
                        <a:rPr lang="en-US" sz="2400" dirty="0"/>
                        <a:t>50K</a:t>
                      </a:r>
                    </a:p>
                  </a:txBody>
                  <a:tcPr/>
                </a:tc>
                <a:tc>
                  <a:txBody>
                    <a:bodyPr/>
                    <a:lstStyle/>
                    <a:p>
                      <a:r>
                        <a:rPr lang="en-US" sz="2400" dirty="0" err="1"/>
                        <a:t>Catboost</a:t>
                      </a:r>
                      <a:endParaRPr lang="en-US" sz="2400" dirty="0"/>
                    </a:p>
                    <a:p>
                      <a:r>
                        <a:rPr lang="en-US" sz="2400" dirty="0" err="1"/>
                        <a:t>Xgboost</a:t>
                      </a:r>
                      <a:endParaRPr lang="en-US" sz="2400" dirty="0"/>
                    </a:p>
                  </a:txBody>
                  <a:tcPr/>
                </a:tc>
                <a:tc>
                  <a:txBody>
                    <a:bodyPr/>
                    <a:lstStyle/>
                    <a:p>
                      <a:r>
                        <a:rPr lang="en-US" sz="2400" dirty="0"/>
                        <a:t>5.78</a:t>
                      </a:r>
                    </a:p>
                    <a:p>
                      <a:r>
                        <a:rPr lang="en-US" sz="2400" dirty="0"/>
                        <a:t>6.00</a:t>
                      </a:r>
                    </a:p>
                  </a:txBody>
                  <a:tcPr/>
                </a:tc>
                <a:extLst>
                  <a:ext uri="{0D108BD9-81ED-4DB2-BD59-A6C34878D82A}">
                    <a16:rowId xmlns:a16="http://schemas.microsoft.com/office/drawing/2014/main" val="2201497290"/>
                  </a:ext>
                </a:extLst>
              </a:tr>
              <a:tr h="1162084">
                <a:tc>
                  <a:txBody>
                    <a:bodyPr/>
                    <a:lstStyle/>
                    <a:p>
                      <a:r>
                        <a:rPr lang="en-US" sz="2400" dirty="0"/>
                        <a:t>Combined Heart</a:t>
                      </a:r>
                    </a:p>
                  </a:txBody>
                  <a:tcPr/>
                </a:tc>
                <a:tc>
                  <a:txBody>
                    <a:bodyPr/>
                    <a:lstStyle/>
                    <a:p>
                      <a:r>
                        <a:rPr lang="en-US" sz="2400" dirty="0"/>
                        <a:t>833</a:t>
                      </a:r>
                    </a:p>
                    <a:p>
                      <a:r>
                        <a:rPr lang="en-US" sz="2400" dirty="0"/>
                        <a:t>50K</a:t>
                      </a:r>
                    </a:p>
                    <a:p>
                      <a:r>
                        <a:rPr lang="en-US" sz="2400"/>
                        <a:t>100K</a:t>
                      </a:r>
                      <a:endParaRPr lang="en-US" sz="2400" dirty="0"/>
                    </a:p>
                  </a:txBody>
                  <a:tcPr/>
                </a:tc>
                <a:tc>
                  <a:txBody>
                    <a:bodyPr/>
                    <a:lstStyle/>
                    <a:p>
                      <a:r>
                        <a:rPr lang="en-US" sz="2400" dirty="0" err="1"/>
                        <a:t>Xgboost</a:t>
                      </a:r>
                      <a:endParaRPr lang="en-US" sz="2400" dirty="0"/>
                    </a:p>
                    <a:p>
                      <a:r>
                        <a:rPr lang="en-US" sz="2400" dirty="0" err="1"/>
                        <a:t>Catboost</a:t>
                      </a:r>
                      <a:endParaRPr lang="en-US" sz="2400" dirty="0"/>
                    </a:p>
                    <a:p>
                      <a:r>
                        <a:rPr lang="en-US" sz="2400" dirty="0" err="1"/>
                        <a:t>Xgboost</a:t>
                      </a:r>
                      <a:endParaRPr lang="en-US" sz="2400" dirty="0"/>
                    </a:p>
                  </a:txBody>
                  <a:tcPr/>
                </a:tc>
                <a:tc>
                  <a:txBody>
                    <a:bodyPr/>
                    <a:lstStyle/>
                    <a:p>
                      <a:r>
                        <a:rPr lang="en-US" sz="2400" dirty="0"/>
                        <a:t>6.75</a:t>
                      </a:r>
                    </a:p>
                    <a:p>
                      <a:r>
                        <a:rPr lang="en-US" sz="2400" dirty="0"/>
                        <a:t>6.09</a:t>
                      </a:r>
                    </a:p>
                    <a:p>
                      <a:r>
                        <a:rPr lang="en-US" sz="2400" dirty="0"/>
                        <a:t>6.18</a:t>
                      </a:r>
                    </a:p>
                  </a:txBody>
                  <a:tcPr/>
                </a:tc>
                <a:extLst>
                  <a:ext uri="{0D108BD9-81ED-4DB2-BD59-A6C34878D82A}">
                    <a16:rowId xmlns:a16="http://schemas.microsoft.com/office/drawing/2014/main" val="1368972073"/>
                  </a:ext>
                </a:extLst>
              </a:tr>
              <a:tr h="1317896">
                <a:tc>
                  <a:txBody>
                    <a:bodyPr/>
                    <a:lstStyle/>
                    <a:p>
                      <a:r>
                        <a:rPr lang="en-US" sz="2400" dirty="0"/>
                        <a:t>Coimbra Breast Cancer</a:t>
                      </a:r>
                    </a:p>
                  </a:txBody>
                  <a:tcPr/>
                </a:tc>
                <a:tc>
                  <a:txBody>
                    <a:bodyPr/>
                    <a:lstStyle/>
                    <a:p>
                      <a:r>
                        <a:rPr lang="en-US" sz="2400" dirty="0"/>
                        <a:t>58</a:t>
                      </a:r>
                    </a:p>
                    <a:p>
                      <a:r>
                        <a:rPr lang="en-US" sz="2400" dirty="0"/>
                        <a:t>50K</a:t>
                      </a:r>
                    </a:p>
                  </a:txBody>
                  <a:tcPr/>
                </a:tc>
                <a:tc>
                  <a:txBody>
                    <a:bodyPr/>
                    <a:lstStyle/>
                    <a:p>
                      <a:r>
                        <a:rPr lang="en-US" sz="2400" dirty="0"/>
                        <a:t>SVM</a:t>
                      </a:r>
                    </a:p>
                    <a:p>
                      <a:r>
                        <a:rPr lang="en-US" sz="2400" dirty="0"/>
                        <a:t>Logistic regression Ridge</a:t>
                      </a:r>
                    </a:p>
                  </a:txBody>
                  <a:tcPr/>
                </a:tc>
                <a:tc>
                  <a:txBody>
                    <a:bodyPr/>
                    <a:lstStyle/>
                    <a:p>
                      <a:r>
                        <a:rPr lang="en-US" sz="2400" dirty="0"/>
                        <a:t>4.78</a:t>
                      </a:r>
                    </a:p>
                    <a:p>
                      <a:r>
                        <a:rPr lang="en-US" sz="2400" dirty="0"/>
                        <a:t>4.24</a:t>
                      </a:r>
                    </a:p>
                  </a:txBody>
                  <a:tcPr/>
                </a:tc>
                <a:extLst>
                  <a:ext uri="{0D108BD9-81ED-4DB2-BD59-A6C34878D82A}">
                    <a16:rowId xmlns:a16="http://schemas.microsoft.com/office/drawing/2014/main" val="1469588869"/>
                  </a:ext>
                </a:extLst>
              </a:tr>
              <a:tr h="1317896">
                <a:tc>
                  <a:txBody>
                    <a:bodyPr/>
                    <a:lstStyle/>
                    <a:p>
                      <a:r>
                        <a:rPr lang="en-US" sz="2400" dirty="0"/>
                        <a:t>Body Fat</a:t>
                      </a:r>
                    </a:p>
                    <a:p>
                      <a:r>
                        <a:rPr lang="en-US" sz="2400" dirty="0"/>
                        <a:t>Regression</a:t>
                      </a:r>
                    </a:p>
                  </a:txBody>
                  <a:tcPr/>
                </a:tc>
                <a:tc>
                  <a:txBody>
                    <a:bodyPr/>
                    <a:lstStyle/>
                    <a:p>
                      <a:r>
                        <a:rPr lang="en-US" sz="2400" dirty="0"/>
                        <a:t>177</a:t>
                      </a:r>
                    </a:p>
                    <a:p>
                      <a:r>
                        <a:rPr lang="en-US" sz="2400" dirty="0"/>
                        <a:t>50K</a:t>
                      </a:r>
                    </a:p>
                  </a:txBody>
                  <a:tcPr/>
                </a:tc>
                <a:tc>
                  <a:txBody>
                    <a:bodyPr/>
                    <a:lstStyle/>
                    <a:p>
                      <a:r>
                        <a:rPr lang="en-US" sz="2400" dirty="0"/>
                        <a:t>Linear Regression</a:t>
                      </a:r>
                    </a:p>
                    <a:p>
                      <a:r>
                        <a:rPr lang="en-US" sz="2400" dirty="0"/>
                        <a:t>Gradient Boosting</a:t>
                      </a:r>
                    </a:p>
                  </a:txBody>
                  <a:tcPr/>
                </a:tc>
                <a:tc>
                  <a:txBody>
                    <a:bodyPr/>
                    <a:lstStyle/>
                    <a:p>
                      <a:r>
                        <a:rPr lang="en-US" sz="2400" dirty="0"/>
                        <a:t>RMSE =4.56  R</a:t>
                      </a:r>
                      <a:r>
                        <a:rPr lang="en-US" sz="2400" baseline="30000" dirty="0"/>
                        <a:t>2</a:t>
                      </a:r>
                      <a:r>
                        <a:rPr lang="en-US" sz="2400" dirty="0"/>
                        <a:t> = 0.705</a:t>
                      </a:r>
                    </a:p>
                    <a:p>
                      <a:r>
                        <a:rPr lang="en-US" sz="2400" dirty="0"/>
                        <a:t>RMSE = 6.23 R</a:t>
                      </a:r>
                      <a:r>
                        <a:rPr lang="en-US" sz="2400" baseline="30000" dirty="0"/>
                        <a:t>2 </a:t>
                      </a:r>
                      <a:r>
                        <a:rPr lang="en-US" sz="2400" baseline="0" dirty="0"/>
                        <a:t>= 0.499</a:t>
                      </a:r>
                      <a:endParaRPr lang="en-US" sz="2400" dirty="0"/>
                    </a:p>
                  </a:txBody>
                  <a:tcPr/>
                </a:tc>
                <a:extLst>
                  <a:ext uri="{0D108BD9-81ED-4DB2-BD59-A6C34878D82A}">
                    <a16:rowId xmlns:a16="http://schemas.microsoft.com/office/drawing/2014/main" val="3731865105"/>
                  </a:ext>
                </a:extLst>
              </a:tr>
            </a:tbl>
          </a:graphicData>
        </a:graphic>
      </p:graphicFrame>
    </p:spTree>
    <p:extLst>
      <p:ext uri="{BB962C8B-B14F-4D97-AF65-F5344CB8AC3E}">
        <p14:creationId xmlns:p14="http://schemas.microsoft.com/office/powerpoint/2010/main" val="425730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0E20-652A-0F9B-C97A-BAE9FD4ED91C}"/>
              </a:ext>
            </a:extLst>
          </p:cNvPr>
          <p:cNvSpPr>
            <a:spLocks noGrp="1"/>
          </p:cNvSpPr>
          <p:nvPr>
            <p:ph type="title"/>
          </p:nvPr>
        </p:nvSpPr>
        <p:spPr>
          <a:xfrm>
            <a:off x="761799" y="295102"/>
            <a:ext cx="10380573" cy="1432273"/>
          </a:xfrm>
        </p:spPr>
        <p:txBody>
          <a:bodyPr>
            <a:normAutofit/>
          </a:bodyPr>
          <a:lstStyle/>
          <a:p>
            <a:r>
              <a:rPr lang="en-US" dirty="0"/>
              <a:t>Issues Related to AI Tabular Synthetic Data</a:t>
            </a:r>
          </a:p>
        </p:txBody>
      </p:sp>
      <p:sp>
        <p:nvSpPr>
          <p:cNvPr id="3" name="Content Placeholder 2">
            <a:extLst>
              <a:ext uri="{FF2B5EF4-FFF2-40B4-BE49-F238E27FC236}">
                <a16:creationId xmlns:a16="http://schemas.microsoft.com/office/drawing/2014/main" id="{247E851F-6446-9FF8-F9DF-586C0A38FED9}"/>
              </a:ext>
            </a:extLst>
          </p:cNvPr>
          <p:cNvSpPr>
            <a:spLocks noGrp="1"/>
          </p:cNvSpPr>
          <p:nvPr>
            <p:ph idx="1"/>
          </p:nvPr>
        </p:nvSpPr>
        <p:spPr>
          <a:xfrm>
            <a:off x="508000" y="2443337"/>
            <a:ext cx="10515600" cy="4351338"/>
          </a:xfrm>
        </p:spPr>
        <p:txBody>
          <a:bodyPr>
            <a:normAutofit/>
          </a:bodyPr>
          <a:lstStyle/>
          <a:p>
            <a:pPr marL="342900" indent="-342900">
              <a:buFont typeface="Arial" panose="020B0604020202020204" pitchFamily="34" charset="0"/>
              <a:buChar char="•"/>
            </a:pPr>
            <a:r>
              <a:rPr lang="en-US" dirty="0"/>
              <a:t>TSD performance is better with larger datasets</a:t>
            </a:r>
          </a:p>
          <a:p>
            <a:pPr marL="342900" indent="-342900">
              <a:buFont typeface="Arial" panose="020B0604020202020204" pitchFamily="34" charset="0"/>
              <a:buChar char="•"/>
            </a:pPr>
            <a:r>
              <a:rPr lang="en-US" dirty="0"/>
              <a:t>AI-generated TSD will not create a longitudinal dataset</a:t>
            </a:r>
          </a:p>
          <a:p>
            <a:pPr marL="342900" indent="-342900">
              <a:buFont typeface="Arial" panose="020B0604020202020204" pitchFamily="34" charset="0"/>
              <a:buChar char="•"/>
            </a:pPr>
            <a:r>
              <a:rPr lang="en-US" dirty="0"/>
              <a:t>Not all vendors reveal their methodologies </a:t>
            </a:r>
          </a:p>
          <a:p>
            <a:pPr marL="342900" indent="-342900">
              <a:buFont typeface="Arial" panose="020B0604020202020204" pitchFamily="34" charset="0"/>
              <a:buChar char="•"/>
            </a:pPr>
            <a:r>
              <a:rPr lang="en-US" dirty="0"/>
              <a:t>While synthetic data might reduce bias, it potentially could introduce new biases</a:t>
            </a:r>
          </a:p>
          <a:p>
            <a:pPr marL="342900" indent="-342900">
              <a:buFont typeface="Arial" panose="020B0604020202020204" pitchFamily="34" charset="0"/>
              <a:buChar char="•"/>
            </a:pPr>
            <a:r>
              <a:rPr lang="en-US" dirty="0"/>
              <a:t>How will IRBs and others respond to the request to create synthetic data from real medical data?</a:t>
            </a:r>
          </a:p>
        </p:txBody>
      </p:sp>
    </p:spTree>
    <p:extLst>
      <p:ext uri="{BB962C8B-B14F-4D97-AF65-F5344CB8AC3E}">
        <p14:creationId xmlns:p14="http://schemas.microsoft.com/office/powerpoint/2010/main" val="40367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4DC3-3551-73D8-0B66-32C724E6B1F8}"/>
              </a:ext>
            </a:extLst>
          </p:cNvPr>
          <p:cNvSpPr>
            <a:spLocks noGrp="1"/>
          </p:cNvSpPr>
          <p:nvPr>
            <p:ph type="title"/>
          </p:nvPr>
        </p:nvSpPr>
        <p:spPr/>
        <p:txBody>
          <a:bodyPr/>
          <a:lstStyle/>
          <a:p>
            <a:r>
              <a:rPr lang="en-US" dirty="0"/>
              <a:t>Real World TSD Challenge</a:t>
            </a:r>
          </a:p>
        </p:txBody>
      </p:sp>
      <p:sp>
        <p:nvSpPr>
          <p:cNvPr id="3" name="Content Placeholder 2">
            <a:extLst>
              <a:ext uri="{FF2B5EF4-FFF2-40B4-BE49-F238E27FC236}">
                <a16:creationId xmlns:a16="http://schemas.microsoft.com/office/drawing/2014/main" id="{729863BC-47D0-6F9B-FE6E-EBE4946448BD}"/>
              </a:ext>
            </a:extLst>
          </p:cNvPr>
          <p:cNvSpPr>
            <a:spLocks noGrp="1"/>
          </p:cNvSpPr>
          <p:nvPr>
            <p:ph idx="1"/>
          </p:nvPr>
        </p:nvSpPr>
        <p:spPr/>
        <p:txBody>
          <a:bodyPr>
            <a:normAutofit fontScale="92500" lnSpcReduction="10000"/>
          </a:bodyPr>
          <a:lstStyle/>
          <a:p>
            <a:r>
              <a:rPr lang="en-US" dirty="0"/>
              <a:t>Duke has a shareable data repository </a:t>
            </a:r>
            <a:r>
              <a:rPr lang="en-US" dirty="0">
                <a:hlinkClick r:id="rId2"/>
              </a:rPr>
              <a:t>SOAR</a:t>
            </a:r>
            <a:endParaRPr lang="en-US" dirty="0"/>
          </a:p>
          <a:p>
            <a:r>
              <a:rPr lang="en-US" dirty="0"/>
              <a:t>We downloaded their cardiac </a:t>
            </a:r>
            <a:r>
              <a:rPr lang="en-US" dirty="0" err="1"/>
              <a:t>cath</a:t>
            </a:r>
            <a:r>
              <a:rPr lang="en-US" dirty="0"/>
              <a:t> dataset (</a:t>
            </a:r>
            <a:r>
              <a:rPr lang="en-US" dirty="0" err="1"/>
              <a:t>DukeCathR</a:t>
            </a:r>
            <a:r>
              <a:rPr lang="en-US" dirty="0"/>
              <a:t>) which was intended for educational purposes only, on May 5, 2023 </a:t>
            </a:r>
          </a:p>
          <a:p>
            <a:r>
              <a:rPr lang="en-US" dirty="0"/>
              <a:t>Despite the dataset being permutated they did not want the data published or shared. Faculty/students must sign a DUA, it must be used on an LMS, and data must be destroyed after use </a:t>
            </a:r>
          </a:p>
          <a:p>
            <a:r>
              <a:rPr lang="en-US" dirty="0"/>
              <a:t>We asked about cloning the dataset and then sharing</a:t>
            </a:r>
          </a:p>
          <a:p>
            <a:r>
              <a:rPr lang="en-US" dirty="0"/>
              <a:t>Clearly, this was a highly unusual request and one they have not approved at this point</a:t>
            </a:r>
          </a:p>
          <a:p>
            <a:r>
              <a:rPr lang="en-US" dirty="0"/>
              <a:t>Also, we contacted two university IRBs, and they did not have a synthetic data policy in place </a:t>
            </a:r>
          </a:p>
        </p:txBody>
      </p:sp>
    </p:spTree>
    <p:extLst>
      <p:ext uri="{BB962C8B-B14F-4D97-AF65-F5344CB8AC3E}">
        <p14:creationId xmlns:p14="http://schemas.microsoft.com/office/powerpoint/2010/main" val="3866647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2C0FBB6-4CCA-4358-9DD5-CDF2173E6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Connector 1032">
            <a:extLst>
              <a:ext uri="{FF2B5EF4-FFF2-40B4-BE49-F238E27FC236}">
                <a16:creationId xmlns:a16="http://schemas.microsoft.com/office/drawing/2014/main" id="{9E6B771E-DDF7-430C-9462-BA1D3742C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Rectangle 1036">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827963"/>
          </a:xfrm>
          <a:prstGeom prst="rect">
            <a:avLst/>
          </a:prstGeom>
          <a:ln>
            <a:noFill/>
          </a:ln>
          <a:effectLst>
            <a:outerShdw blurRad="203200" dist="101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9" name="Straight Connector 1038">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0823557" y="119227"/>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89C73A2F-5399-E001-3FD6-D101FFDA11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1727" y="827964"/>
            <a:ext cx="6842751" cy="6030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9A54B9-590A-DE4F-15A7-AA8B557189E3}"/>
              </a:ext>
            </a:extLst>
          </p:cNvPr>
          <p:cNvSpPr txBox="1"/>
          <p:nvPr/>
        </p:nvSpPr>
        <p:spPr>
          <a:xfrm>
            <a:off x="1068908" y="86991"/>
            <a:ext cx="9539214" cy="769441"/>
          </a:xfrm>
          <a:prstGeom prst="rect">
            <a:avLst/>
          </a:prstGeom>
          <a:noFill/>
        </p:spPr>
        <p:txBody>
          <a:bodyPr wrap="none" rtlCol="0">
            <a:spAutoFit/>
          </a:bodyPr>
          <a:lstStyle/>
          <a:p>
            <a:r>
              <a:rPr lang="en-US" sz="4400" dirty="0"/>
              <a:t>HIPAA Privacy Rule and Synthetic Data</a:t>
            </a:r>
          </a:p>
        </p:txBody>
      </p:sp>
    </p:spTree>
    <p:extLst>
      <p:ext uri="{BB962C8B-B14F-4D97-AF65-F5344CB8AC3E}">
        <p14:creationId xmlns:p14="http://schemas.microsoft.com/office/powerpoint/2010/main" val="425666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9002-E3EE-E99B-6704-B54CA7DC64EC}"/>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C7E3672D-98D7-B4DD-96EE-D0244C9DA154}"/>
              </a:ext>
            </a:extLst>
          </p:cNvPr>
          <p:cNvSpPr>
            <a:spLocks noGrp="1"/>
          </p:cNvSpPr>
          <p:nvPr>
            <p:ph idx="1"/>
          </p:nvPr>
        </p:nvSpPr>
        <p:spPr/>
        <p:txBody>
          <a:bodyPr/>
          <a:lstStyle/>
          <a:p>
            <a:r>
              <a:rPr lang="en-US" dirty="0"/>
              <a:t>How difficult is it to generate tabular synthetic data?</a:t>
            </a:r>
          </a:p>
          <a:p>
            <a:r>
              <a:rPr lang="en-US" dirty="0"/>
              <a:t>Are there accepted methods to evaluate synthetic data?</a:t>
            </a:r>
          </a:p>
          <a:p>
            <a:r>
              <a:rPr lang="en-US" dirty="0"/>
              <a:t>How similar is synthetic data compared to the original data?</a:t>
            </a:r>
          </a:p>
          <a:p>
            <a:r>
              <a:rPr lang="en-US" dirty="0"/>
              <a:t>Will rebalancing class or features with synthetic data improve model performance?</a:t>
            </a:r>
          </a:p>
          <a:p>
            <a:r>
              <a:rPr lang="en-US" dirty="0"/>
              <a:t>Will increasing row counts with synthetic data improve classification model discrimination and/or calibration?</a:t>
            </a:r>
          </a:p>
        </p:txBody>
      </p:sp>
    </p:spTree>
    <p:extLst>
      <p:ext uri="{BB962C8B-B14F-4D97-AF65-F5344CB8AC3E}">
        <p14:creationId xmlns:p14="http://schemas.microsoft.com/office/powerpoint/2010/main" val="2474361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9BBA-A15D-9084-BEF1-F2C28306FCC6}"/>
              </a:ext>
            </a:extLst>
          </p:cNvPr>
          <p:cNvSpPr>
            <a:spLocks noGrp="1"/>
          </p:cNvSpPr>
          <p:nvPr>
            <p:ph type="title"/>
          </p:nvPr>
        </p:nvSpPr>
        <p:spPr>
          <a:xfrm>
            <a:off x="761799" y="279862"/>
            <a:ext cx="10380573" cy="1432273"/>
          </a:xfrm>
        </p:spPr>
        <p:txBody>
          <a:bodyPr/>
          <a:lstStyle/>
          <a:p>
            <a:r>
              <a:rPr lang="en-US" dirty="0"/>
              <a:t>Conclusions</a:t>
            </a:r>
          </a:p>
        </p:txBody>
      </p:sp>
      <p:sp>
        <p:nvSpPr>
          <p:cNvPr id="3" name="Content Placeholder 2">
            <a:extLst>
              <a:ext uri="{FF2B5EF4-FFF2-40B4-BE49-F238E27FC236}">
                <a16:creationId xmlns:a16="http://schemas.microsoft.com/office/drawing/2014/main" id="{727B9F43-A753-6F83-FA33-C6874F7BC4C4}"/>
              </a:ext>
            </a:extLst>
          </p:cNvPr>
          <p:cNvSpPr>
            <a:spLocks noGrp="1"/>
          </p:cNvSpPr>
          <p:nvPr>
            <p:ph idx="1"/>
          </p:nvPr>
        </p:nvSpPr>
        <p:spPr>
          <a:xfrm>
            <a:off x="838200" y="1825624"/>
            <a:ext cx="10883900" cy="4752513"/>
          </a:xfrm>
        </p:spPr>
        <p:txBody>
          <a:bodyPr>
            <a:normAutofit fontScale="92500" lnSpcReduction="20000"/>
          </a:bodyPr>
          <a:lstStyle/>
          <a:p>
            <a:pPr marL="342900" indent="-342900">
              <a:buFont typeface="Arial" panose="020B0604020202020204" pitchFamily="34" charset="0"/>
              <a:buChar char="•"/>
            </a:pPr>
            <a:r>
              <a:rPr lang="en-US" dirty="0"/>
              <a:t>TSD generation is a relatively new benefit of AI</a:t>
            </a:r>
          </a:p>
          <a:p>
            <a:pPr marL="342900" indent="-342900">
              <a:buFont typeface="Arial" panose="020B0604020202020204" pitchFamily="34" charset="0"/>
              <a:buChar char="•"/>
            </a:pPr>
            <a:r>
              <a:rPr lang="en-US" dirty="0"/>
              <a:t>TSD may be useful for educational or software developmental purposes</a:t>
            </a:r>
          </a:p>
          <a:p>
            <a:pPr marL="342900" indent="-342900">
              <a:buFont typeface="Arial" panose="020B0604020202020204" pitchFamily="34" charset="0"/>
              <a:buChar char="•"/>
            </a:pPr>
            <a:r>
              <a:rPr lang="en-US" dirty="0"/>
              <a:t>TSD Resemblance and Privacy are good</a:t>
            </a:r>
          </a:p>
          <a:p>
            <a:pPr marL="342900" indent="-342900"/>
            <a:r>
              <a:rPr lang="en-US" dirty="0"/>
              <a:t>TSD Utility is better with larger datasets creating a Catch-22 scenario – you need enough data to create more data</a:t>
            </a:r>
          </a:p>
          <a:p>
            <a:pPr marL="342900" indent="-342900">
              <a:buFont typeface="Arial" panose="020B0604020202020204" pitchFamily="34" charset="0"/>
              <a:buChar char="•"/>
            </a:pPr>
            <a:r>
              <a:rPr lang="en-US" dirty="0"/>
              <a:t>Utility remains a challenge as only one model we created using the TRTR/TSTR strategies performed better with more synthetic data. There is no guarantee that augmented or rebalanced classes or features will improve model performance</a:t>
            </a:r>
          </a:p>
          <a:p>
            <a:pPr marL="342900" indent="-342900">
              <a:buFont typeface="Arial" panose="020B0604020202020204" pitchFamily="34" charset="0"/>
              <a:buChar char="•"/>
            </a:pPr>
            <a:r>
              <a:rPr lang="en-US" dirty="0"/>
              <a:t>Unclear how GDPR/HIPAA and IRBs will approach AI-generated TSD</a:t>
            </a:r>
          </a:p>
          <a:p>
            <a:pPr marL="342900" indent="-342900">
              <a:buFont typeface="Arial" panose="020B0604020202020204" pitchFamily="34" charset="0"/>
              <a:buChar char="•"/>
            </a:pPr>
            <a:r>
              <a:rPr lang="en-US" dirty="0"/>
              <a:t>More research is needed with more data and more vendors</a:t>
            </a:r>
          </a:p>
          <a:p>
            <a:pPr marL="342900" indent="-342900">
              <a:buFont typeface="Arial" panose="020B0604020202020204" pitchFamily="34" charset="0"/>
              <a:buChar char="•"/>
            </a:pPr>
            <a:r>
              <a:rPr lang="en-US" dirty="0"/>
              <a:t>I encourage participants to create and test their own synthetic data</a:t>
            </a:r>
          </a:p>
          <a:p>
            <a:pPr marL="0" indent="0">
              <a:buNone/>
            </a:pPr>
            <a:endParaRPr lang="en-US" dirty="0"/>
          </a:p>
        </p:txBody>
      </p:sp>
    </p:spTree>
    <p:extLst>
      <p:ext uri="{BB962C8B-B14F-4D97-AF65-F5344CB8AC3E}">
        <p14:creationId xmlns:p14="http://schemas.microsoft.com/office/powerpoint/2010/main" val="3200720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2DB3-A5C3-9989-BEB3-5DB433AFE00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ADD880C-1013-5A57-A306-E9E914D4BB2B}"/>
              </a:ext>
            </a:extLst>
          </p:cNvPr>
          <p:cNvSpPr>
            <a:spLocks noGrp="1"/>
          </p:cNvSpPr>
          <p:nvPr>
            <p:ph idx="1"/>
          </p:nvPr>
        </p:nvSpPr>
        <p:spPr/>
        <p:txBody>
          <a:bodyPr/>
          <a:lstStyle/>
          <a:p>
            <a:r>
              <a:rPr lang="en-US" dirty="0">
                <a:hlinkClick r:id="rId2"/>
              </a:rPr>
              <a:t>rehoyt@gmail.com</a:t>
            </a:r>
            <a:endParaRPr lang="en-US" dirty="0"/>
          </a:p>
          <a:p>
            <a:r>
              <a:rPr lang="en-US" dirty="0">
                <a:hlinkClick r:id="rId3"/>
              </a:rPr>
              <a:t>https://www.nocodedatascience.net</a:t>
            </a:r>
            <a:endParaRPr lang="en-US" dirty="0"/>
          </a:p>
          <a:p>
            <a:pPr lvl="1"/>
            <a:r>
              <a:rPr lang="en-US" dirty="0"/>
              <a:t>Data Science Experiment Excel Spreadsheet (File-Share tab) </a:t>
            </a:r>
            <a:r>
              <a:rPr lang="en-US" dirty="0">
                <a:hlinkClick r:id="rId4"/>
              </a:rPr>
              <a:t>https://www.nocodedatascience.net/file-share</a:t>
            </a:r>
            <a:r>
              <a:rPr lang="en-US" dirty="0"/>
              <a:t>  </a:t>
            </a:r>
          </a:p>
        </p:txBody>
      </p:sp>
    </p:spTree>
    <p:extLst>
      <p:ext uri="{BB962C8B-B14F-4D97-AF65-F5344CB8AC3E}">
        <p14:creationId xmlns:p14="http://schemas.microsoft.com/office/powerpoint/2010/main" val="419811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5728-D3B9-630D-B03F-8E49308DF1FD}"/>
              </a:ext>
            </a:extLst>
          </p:cNvPr>
          <p:cNvSpPr>
            <a:spLocks noGrp="1"/>
          </p:cNvSpPr>
          <p:nvPr>
            <p:ph type="title"/>
          </p:nvPr>
        </p:nvSpPr>
        <p:spPr>
          <a:xfrm>
            <a:off x="723699" y="0"/>
            <a:ext cx="10515600" cy="1325563"/>
          </a:xfrm>
        </p:spPr>
        <p:txBody>
          <a:bodyPr/>
          <a:lstStyle/>
          <a:p>
            <a:r>
              <a:rPr lang="en-US" dirty="0"/>
              <a:t>Hype or Helpful?</a:t>
            </a:r>
          </a:p>
        </p:txBody>
      </p:sp>
      <p:sp>
        <p:nvSpPr>
          <p:cNvPr id="3" name="Content Placeholder 2">
            <a:extLst>
              <a:ext uri="{FF2B5EF4-FFF2-40B4-BE49-F238E27FC236}">
                <a16:creationId xmlns:a16="http://schemas.microsoft.com/office/drawing/2014/main" id="{131E1B45-24EC-2DD4-E84D-AA83BB2F400F}"/>
              </a:ext>
            </a:extLst>
          </p:cNvPr>
          <p:cNvSpPr>
            <a:spLocks noGrp="1"/>
          </p:cNvSpPr>
          <p:nvPr>
            <p:ph idx="1"/>
          </p:nvPr>
        </p:nvSpPr>
        <p:spPr>
          <a:xfrm>
            <a:off x="723699" y="1325563"/>
            <a:ext cx="10515600" cy="4351338"/>
          </a:xfrm>
        </p:spPr>
        <p:txBody>
          <a:bodyPr/>
          <a:lstStyle/>
          <a:p>
            <a:pPr marL="0" indent="0">
              <a:buNone/>
            </a:pPr>
            <a:r>
              <a:rPr lang="en-US" sz="1800" b="0" i="0" u="none" strike="noStrike" dirty="0">
                <a:solidFill>
                  <a:srgbClr val="424242"/>
                </a:solidFill>
                <a:effectLst/>
                <a:latin typeface="Trebuchet MS" panose="020B0703020202090204" pitchFamily="34" charset="0"/>
              </a:rPr>
              <a:t>“</a:t>
            </a:r>
            <a:r>
              <a:rPr lang="en-US" sz="2400" b="0" i="0" u="none" strike="noStrike" dirty="0">
                <a:solidFill>
                  <a:srgbClr val="424242"/>
                </a:solidFill>
                <a:effectLst/>
                <a:latin typeface="Trebuchet MS" panose="020B0703020202090204" pitchFamily="34" charset="0"/>
              </a:rPr>
              <a:t>Through 2030, for data used to train artificial intelligence (AI) models, synthetic tabular data will grow at least three times as fast as real structured data.” Gartner Sept 2022. </a:t>
            </a:r>
            <a:r>
              <a:rPr lang="en-US" sz="2400" b="0" i="0" u="sng" strike="noStrike" dirty="0">
                <a:solidFill>
                  <a:srgbClr val="1155CC"/>
                </a:solidFill>
                <a:effectLst/>
                <a:latin typeface="Trebuchet MS" panose="020B0703020202090204" pitchFamily="34" charset="0"/>
                <a:hlinkClick r:id="rId2"/>
              </a:rPr>
              <a:t>https://k2view.com</a:t>
            </a:r>
            <a:endParaRPr lang="en-US" sz="2400" b="0" i="0" u="sng" strike="noStrike" dirty="0">
              <a:solidFill>
                <a:srgbClr val="1155CC"/>
              </a:solidFill>
              <a:effectLst/>
              <a:latin typeface="Trebuchet MS" panose="020B0703020202090204" pitchFamily="34" charset="0"/>
            </a:endParaRPr>
          </a:p>
          <a:p>
            <a:pPr marL="0" indent="0">
              <a:buNone/>
            </a:pPr>
            <a:endParaRPr lang="en-US" sz="2400" dirty="0">
              <a:solidFill>
                <a:srgbClr val="424242"/>
              </a:solidFill>
              <a:latin typeface="Trebuchet MS" panose="020B0703020202090204" pitchFamily="34" charset="0"/>
            </a:endParaRPr>
          </a:p>
          <a:p>
            <a:pPr marL="0" indent="0">
              <a:buNone/>
            </a:pPr>
            <a:endParaRPr lang="en-US" sz="2400" dirty="0"/>
          </a:p>
        </p:txBody>
      </p:sp>
      <p:pic>
        <p:nvPicPr>
          <p:cNvPr id="4" name="Picture 3">
            <a:extLst>
              <a:ext uri="{FF2B5EF4-FFF2-40B4-BE49-F238E27FC236}">
                <a16:creationId xmlns:a16="http://schemas.microsoft.com/office/drawing/2014/main" id="{6AA9B98A-F228-9B8C-BB7F-4E06048CE706}"/>
              </a:ext>
            </a:extLst>
          </p:cNvPr>
          <p:cNvPicPr>
            <a:picLocks noChangeAspect="1"/>
          </p:cNvPicPr>
          <p:nvPr/>
        </p:nvPicPr>
        <p:blipFill>
          <a:blip r:embed="rId3"/>
          <a:stretch>
            <a:fillRect/>
          </a:stretch>
        </p:blipFill>
        <p:spPr>
          <a:xfrm>
            <a:off x="812800" y="2485223"/>
            <a:ext cx="7772400" cy="2289977"/>
          </a:xfrm>
          <a:prstGeom prst="rect">
            <a:avLst/>
          </a:prstGeom>
        </p:spPr>
      </p:pic>
      <p:sp>
        <p:nvSpPr>
          <p:cNvPr id="7" name="TextBox 6">
            <a:extLst>
              <a:ext uri="{FF2B5EF4-FFF2-40B4-BE49-F238E27FC236}">
                <a16:creationId xmlns:a16="http://schemas.microsoft.com/office/drawing/2014/main" id="{1082D707-E52C-B616-0C11-F636A441591D}"/>
              </a:ext>
            </a:extLst>
          </p:cNvPr>
          <p:cNvSpPr txBox="1"/>
          <p:nvPr/>
        </p:nvSpPr>
        <p:spPr>
          <a:xfrm>
            <a:off x="723700" y="5039836"/>
            <a:ext cx="10172900" cy="1200329"/>
          </a:xfrm>
          <a:prstGeom prst="rect">
            <a:avLst/>
          </a:prstGeom>
          <a:noFill/>
        </p:spPr>
        <p:txBody>
          <a:bodyPr wrap="square">
            <a:spAutoFit/>
          </a:bodyPr>
          <a:lstStyle/>
          <a:p>
            <a:r>
              <a:rPr lang="en-US" sz="2400" b="0" i="0" dirty="0">
                <a:solidFill>
                  <a:srgbClr val="222222"/>
                </a:solidFill>
                <a:effectLst/>
              </a:rPr>
              <a:t>UC Davis Health won a four-year, US$1.2-million grant from the US National Institutes of Health to work out ways to generate high-quality synthetic data that could help physicians to predict, diagnose and treat diseases.</a:t>
            </a:r>
            <a:endParaRPr lang="en-US" sz="2400" dirty="0"/>
          </a:p>
        </p:txBody>
      </p:sp>
    </p:spTree>
    <p:extLst>
      <p:ext uri="{BB962C8B-B14F-4D97-AF65-F5344CB8AC3E}">
        <p14:creationId xmlns:p14="http://schemas.microsoft.com/office/powerpoint/2010/main" val="343083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581B-D125-B17E-FBBA-7C548B29F196}"/>
              </a:ext>
            </a:extLst>
          </p:cNvPr>
          <p:cNvSpPr>
            <a:spLocks noGrp="1"/>
          </p:cNvSpPr>
          <p:nvPr>
            <p:ph type="title"/>
          </p:nvPr>
        </p:nvSpPr>
        <p:spPr>
          <a:xfrm>
            <a:off x="761799" y="401782"/>
            <a:ext cx="10380573" cy="1012681"/>
          </a:xfrm>
        </p:spPr>
        <p:txBody>
          <a:bodyPr/>
          <a:lstStyle/>
          <a:p>
            <a:r>
              <a:rPr lang="en-US" dirty="0"/>
              <a:t>Potential Benefits of Synthetic Data</a:t>
            </a:r>
          </a:p>
        </p:txBody>
      </p:sp>
      <p:sp>
        <p:nvSpPr>
          <p:cNvPr id="3" name="Content Placeholder 2">
            <a:extLst>
              <a:ext uri="{FF2B5EF4-FFF2-40B4-BE49-F238E27FC236}">
                <a16:creationId xmlns:a16="http://schemas.microsoft.com/office/drawing/2014/main" id="{E577E348-DCD5-89CE-6CF7-728B020B91E5}"/>
              </a:ext>
            </a:extLst>
          </p:cNvPr>
          <p:cNvSpPr>
            <a:spLocks noGrp="1"/>
          </p:cNvSpPr>
          <p:nvPr>
            <p:ph idx="1"/>
          </p:nvPr>
        </p:nvSpPr>
        <p:spPr>
          <a:xfrm>
            <a:off x="761799" y="1643063"/>
            <a:ext cx="10639626" cy="4700587"/>
          </a:xfrm>
        </p:spPr>
        <p:txBody>
          <a:bodyPr>
            <a:normAutofit lnSpcReduction="10000"/>
          </a:bodyPr>
          <a:lstStyle/>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Data quality and quantity are both lacking in most fields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Artificial intelligence, and to a lesser extent machine learning requires large datasets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In healthcare, HIPAA regulations severely limit the ability to use and share medical data with any patient identifiers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would make research and development </a:t>
            </a:r>
            <a:r>
              <a:rPr lang="en-US" dirty="0">
                <a:solidFill>
                  <a:srgbClr val="000000"/>
                </a:solidFill>
                <a:latin typeface="Trebuchet MS" panose="020B0703020202090204" pitchFamily="34" charset="0"/>
              </a:rPr>
              <a:t>with</a:t>
            </a:r>
            <a:r>
              <a:rPr lang="en-US" b="0" i="0" u="none" strike="noStrike" dirty="0">
                <a:solidFill>
                  <a:srgbClr val="000000"/>
                </a:solidFill>
                <a:effectLst/>
                <a:latin typeface="Trebuchet MS" panose="020B0703020202090204" pitchFamily="34" charset="0"/>
              </a:rPr>
              <a:t> medical data much easier</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It would </a:t>
            </a:r>
            <a:r>
              <a:rPr lang="en-US" b="0" i="0" u="sng" strike="noStrike" dirty="0">
                <a:solidFill>
                  <a:srgbClr val="000000"/>
                </a:solidFill>
                <a:effectLst/>
                <a:latin typeface="Trebuchet MS" panose="020B0703020202090204" pitchFamily="34" charset="0"/>
              </a:rPr>
              <a:t>potentially</a:t>
            </a:r>
            <a:r>
              <a:rPr lang="en-US" b="0" i="0" u="none" strike="noStrike" dirty="0">
                <a:solidFill>
                  <a:srgbClr val="000000"/>
                </a:solidFill>
                <a:effectLst/>
                <a:latin typeface="Trebuchet MS" panose="020B0703020202090204" pitchFamily="34" charset="0"/>
              </a:rPr>
              <a:t> facilitate sharing clinical trial data with journals, pharmaceutical companies, and regulators </a:t>
            </a:r>
            <a:r>
              <a:rPr lang="en-US" b="0" i="0" u="none" strike="noStrike" dirty="0">
                <a:effectLst/>
                <a:latin typeface="Trebuchet MS" panose="020B0703020202090204" pitchFamily="34" charset="0"/>
              </a:rPr>
              <a:t>without privacy concerns </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There are </a:t>
            </a:r>
            <a:r>
              <a:rPr lang="en-US" b="0" i="0" u="sng" strike="noStrike" dirty="0">
                <a:solidFill>
                  <a:srgbClr val="000000"/>
                </a:solidFill>
                <a:effectLst/>
                <a:latin typeface="Trebuchet MS" panose="020B0703020202090204" pitchFamily="34" charset="0"/>
              </a:rPr>
              <a:t>potential</a:t>
            </a:r>
            <a:r>
              <a:rPr lang="en-US" b="0" i="0" u="none" strike="noStrike" dirty="0">
                <a:solidFill>
                  <a:srgbClr val="000000"/>
                </a:solidFill>
                <a:effectLst/>
                <a:latin typeface="Trebuchet MS" panose="020B0703020202090204" pitchFamily="34" charset="0"/>
              </a:rPr>
              <a:t> cost savings if synthetic data can augment clinical trials, drug trials, etc. Also, it would reduce the cost of labeling </a:t>
            </a:r>
            <a:r>
              <a:rPr lang="en-US" b="0" i="0" u="none" strike="noStrike" dirty="0">
                <a:effectLst/>
                <a:latin typeface="Trebuchet MS" panose="020B0703020202090204" pitchFamily="34" charset="0"/>
              </a:rPr>
              <a:t>data</a:t>
            </a:r>
          </a:p>
          <a:p>
            <a:endParaRPr lang="en-US" dirty="0"/>
          </a:p>
        </p:txBody>
      </p:sp>
    </p:spTree>
    <p:extLst>
      <p:ext uri="{BB962C8B-B14F-4D97-AF65-F5344CB8AC3E}">
        <p14:creationId xmlns:p14="http://schemas.microsoft.com/office/powerpoint/2010/main" val="13379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581B-D125-B17E-FBBA-7C548B29F196}"/>
              </a:ext>
            </a:extLst>
          </p:cNvPr>
          <p:cNvSpPr>
            <a:spLocks noGrp="1"/>
          </p:cNvSpPr>
          <p:nvPr>
            <p:ph type="title"/>
          </p:nvPr>
        </p:nvSpPr>
        <p:spPr>
          <a:xfrm>
            <a:off x="761799" y="401782"/>
            <a:ext cx="10380573" cy="1012681"/>
          </a:xfrm>
        </p:spPr>
        <p:txBody>
          <a:bodyPr/>
          <a:lstStyle/>
          <a:p>
            <a:r>
              <a:rPr lang="en-US" dirty="0"/>
              <a:t>Potential Benefits of Synthetic Data</a:t>
            </a:r>
          </a:p>
        </p:txBody>
      </p:sp>
      <p:sp>
        <p:nvSpPr>
          <p:cNvPr id="3" name="Content Placeholder 2">
            <a:extLst>
              <a:ext uri="{FF2B5EF4-FFF2-40B4-BE49-F238E27FC236}">
                <a16:creationId xmlns:a16="http://schemas.microsoft.com/office/drawing/2014/main" id="{E577E348-DCD5-89CE-6CF7-728B020B91E5}"/>
              </a:ext>
            </a:extLst>
          </p:cNvPr>
          <p:cNvSpPr>
            <a:spLocks noGrp="1"/>
          </p:cNvSpPr>
          <p:nvPr>
            <p:ph idx="1"/>
          </p:nvPr>
        </p:nvSpPr>
        <p:spPr>
          <a:xfrm>
            <a:off x="761798" y="1843088"/>
            <a:ext cx="11049201" cy="4613130"/>
          </a:xfrm>
        </p:spPr>
        <p:txBody>
          <a:bodyPr>
            <a:normAutofit/>
          </a:bodyPr>
          <a:lstStyle/>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a:t>
            </a:r>
            <a:r>
              <a:rPr lang="en-US" dirty="0">
                <a:solidFill>
                  <a:srgbClr val="000000"/>
                </a:solidFill>
                <a:latin typeface="Trebuchet MS" panose="020B0703020202090204" pitchFamily="34" charset="0"/>
              </a:rPr>
              <a:t>may</a:t>
            </a:r>
            <a:r>
              <a:rPr lang="en-US" b="0" i="0" u="none" strike="noStrike" dirty="0">
                <a:solidFill>
                  <a:srgbClr val="000000"/>
                </a:solidFill>
                <a:effectLst/>
                <a:latin typeface="Trebuchet MS" panose="020B0703020202090204" pitchFamily="34" charset="0"/>
              </a:rPr>
              <a:t> not require special disclosures or IRB approval for research, </a:t>
            </a:r>
            <a:r>
              <a:rPr lang="en-US" b="0" i="0" u="none" strike="noStrike" dirty="0">
                <a:effectLst/>
                <a:latin typeface="Trebuchet MS" panose="020B0703020202090204" pitchFamily="34" charset="0"/>
              </a:rPr>
              <a:t>but IRBs may not be familiar with synthetic data</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could be used to create new educational datasets of satisfactory quality and quantity</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could augment imbalanced datasets where the target </a:t>
            </a:r>
            <a:r>
              <a:rPr lang="en-US" b="1" i="0" u="none" strike="noStrike" dirty="0">
                <a:solidFill>
                  <a:srgbClr val="000000"/>
                </a:solidFill>
                <a:effectLst/>
                <a:latin typeface="Trebuchet MS" panose="020B0703020202090204" pitchFamily="34" charset="0"/>
              </a:rPr>
              <a:t>class</a:t>
            </a:r>
            <a:r>
              <a:rPr lang="en-US" b="0" i="0" u="none" strike="noStrike" dirty="0">
                <a:solidFill>
                  <a:srgbClr val="000000"/>
                </a:solidFill>
                <a:effectLst/>
                <a:latin typeface="Trebuchet MS" panose="020B0703020202090204" pitchFamily="34" charset="0"/>
              </a:rPr>
              <a:t> is imbalanced</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could potentially improve models and if it would balance </a:t>
            </a:r>
            <a:r>
              <a:rPr lang="en-US" b="1" i="0" u="none" strike="noStrike" dirty="0">
                <a:solidFill>
                  <a:srgbClr val="000000"/>
                </a:solidFill>
                <a:effectLst/>
                <a:latin typeface="Trebuchet MS" panose="020B0703020202090204" pitchFamily="34" charset="0"/>
              </a:rPr>
              <a:t>features</a:t>
            </a:r>
            <a:r>
              <a:rPr lang="en-US" b="0" i="0" u="none" strike="noStrike" dirty="0">
                <a:solidFill>
                  <a:srgbClr val="000000"/>
                </a:solidFill>
                <a:effectLst/>
                <a:latin typeface="Trebuchet MS" panose="020B0703020202090204" pitchFamily="34" charset="0"/>
              </a:rPr>
              <a:t> (e.g., gender, race, etc.) as well as classes. This could lead to less model bias and better prediction</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could be valuable to study “rare” disorders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Synthetic data could be used for “innovative sandboxes”</a:t>
            </a:r>
          </a:p>
          <a:p>
            <a:endParaRPr lang="en-US" dirty="0"/>
          </a:p>
        </p:txBody>
      </p:sp>
    </p:spTree>
    <p:extLst>
      <p:ext uri="{BB962C8B-B14F-4D97-AF65-F5344CB8AC3E}">
        <p14:creationId xmlns:p14="http://schemas.microsoft.com/office/powerpoint/2010/main" val="131889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7F6722-48B1-F156-0066-CD2DAD962BED}"/>
              </a:ext>
            </a:extLst>
          </p:cNvPr>
          <p:cNvPicPr>
            <a:picLocks noGrp="1" noChangeAspect="1"/>
          </p:cNvPicPr>
          <p:nvPr>
            <p:ph idx="1"/>
          </p:nvPr>
        </p:nvPicPr>
        <p:blipFill>
          <a:blip r:embed="rId2"/>
          <a:stretch>
            <a:fillRect/>
          </a:stretch>
        </p:blipFill>
        <p:spPr>
          <a:xfrm>
            <a:off x="0" y="0"/>
            <a:ext cx="12044363" cy="6172200"/>
          </a:xfrm>
          <a:prstGeom prst="rect">
            <a:avLst/>
          </a:prstGeom>
        </p:spPr>
      </p:pic>
      <p:sp>
        <p:nvSpPr>
          <p:cNvPr id="11" name="TextBox 10">
            <a:extLst>
              <a:ext uri="{FF2B5EF4-FFF2-40B4-BE49-F238E27FC236}">
                <a16:creationId xmlns:a16="http://schemas.microsoft.com/office/drawing/2014/main" id="{26AD3274-1A19-5A5F-22E0-9FBC48C01C14}"/>
              </a:ext>
            </a:extLst>
          </p:cNvPr>
          <p:cNvSpPr txBox="1"/>
          <p:nvPr/>
        </p:nvSpPr>
        <p:spPr>
          <a:xfrm>
            <a:off x="73818" y="6286500"/>
            <a:ext cx="11896726" cy="461665"/>
          </a:xfrm>
          <a:prstGeom prst="rect">
            <a:avLst/>
          </a:prstGeom>
          <a:noFill/>
        </p:spPr>
        <p:txBody>
          <a:bodyPr wrap="square">
            <a:spAutoFit/>
          </a:bodyPr>
          <a:lstStyle/>
          <a:p>
            <a:r>
              <a:rPr lang="en-US" sz="1200" b="0" i="0" u="none" strike="noStrike" dirty="0">
                <a:solidFill>
                  <a:srgbClr val="000000"/>
                </a:solidFill>
                <a:effectLst/>
                <a:latin typeface="Trebuchet MS" panose="020B0703020202090204" pitchFamily="34" charset="0"/>
              </a:rPr>
              <a:t>Hernandez M, </a:t>
            </a:r>
            <a:r>
              <a:rPr lang="en-US" sz="1200" b="0" i="0" u="none" strike="noStrike" dirty="0" err="1">
                <a:solidFill>
                  <a:srgbClr val="000000"/>
                </a:solidFill>
                <a:effectLst/>
                <a:latin typeface="Trebuchet MS" panose="020B0703020202090204" pitchFamily="34" charset="0"/>
              </a:rPr>
              <a:t>Epelde</a:t>
            </a:r>
            <a:r>
              <a:rPr lang="en-US" sz="1200" b="0" i="0" u="none" strike="noStrike" dirty="0">
                <a:solidFill>
                  <a:srgbClr val="000000"/>
                </a:solidFill>
                <a:effectLst/>
                <a:latin typeface="Trebuchet MS" panose="020B0703020202090204" pitchFamily="34" charset="0"/>
              </a:rPr>
              <a:t> G, </a:t>
            </a:r>
            <a:r>
              <a:rPr lang="en-US" sz="1200" b="0" i="0" u="none" strike="noStrike" dirty="0" err="1">
                <a:solidFill>
                  <a:srgbClr val="000000"/>
                </a:solidFill>
                <a:effectLst/>
                <a:latin typeface="Trebuchet MS" panose="020B0703020202090204" pitchFamily="34" charset="0"/>
              </a:rPr>
              <a:t>Alberdi</a:t>
            </a:r>
            <a:r>
              <a:rPr lang="en-US" sz="1200" b="0" i="0" u="none" strike="noStrike" dirty="0">
                <a:solidFill>
                  <a:srgbClr val="000000"/>
                </a:solidFill>
                <a:effectLst/>
                <a:latin typeface="Trebuchet MS" panose="020B0703020202090204" pitchFamily="34" charset="0"/>
              </a:rPr>
              <a:t> A, Cilla R, Rankin D. </a:t>
            </a:r>
            <a:r>
              <a:rPr lang="en-US" sz="1200" b="0" i="0" u="none" strike="noStrike" dirty="0" err="1">
                <a:solidFill>
                  <a:srgbClr val="000000"/>
                </a:solidFill>
                <a:effectLst/>
                <a:latin typeface="Trebuchet MS" panose="020B0703020202090204" pitchFamily="34" charset="0"/>
              </a:rPr>
              <a:t>Standardised</a:t>
            </a:r>
            <a:r>
              <a:rPr lang="en-US" sz="1200" b="0" i="0" u="none" strike="noStrike" dirty="0">
                <a:solidFill>
                  <a:srgbClr val="000000"/>
                </a:solidFill>
                <a:effectLst/>
                <a:latin typeface="Trebuchet MS" panose="020B0703020202090204" pitchFamily="34" charset="0"/>
              </a:rPr>
              <a:t> Metrics and Methods for Synthetic Tabular Data Evaluation [Internet]. Available from: </a:t>
            </a:r>
            <a:r>
              <a:rPr lang="en-US" sz="1200" b="0" i="0" u="sng" strike="noStrike" dirty="0">
                <a:solidFill>
                  <a:srgbClr val="1155CC"/>
                </a:solidFill>
                <a:effectLst/>
                <a:latin typeface="Trebuchet MS" panose="020B0703020202090204" pitchFamily="34" charset="0"/>
                <a:hlinkClick r:id="rId3"/>
              </a:rPr>
              <a:t>http://dx.doi.org/10.36227/techrxiv.16610896.v1</a:t>
            </a:r>
            <a:r>
              <a:rPr lang="en-US" sz="1200" b="0" i="0" u="none" strike="noStrike" dirty="0">
                <a:solidFill>
                  <a:srgbClr val="000000"/>
                </a:solidFill>
                <a:effectLst/>
                <a:latin typeface="Trebuchet MS" panose="020B0703020202090204" pitchFamily="34" charset="0"/>
              </a:rPr>
              <a:t> </a:t>
            </a:r>
            <a:endParaRPr lang="en-US" sz="1200" dirty="0"/>
          </a:p>
        </p:txBody>
      </p:sp>
    </p:spTree>
    <p:extLst>
      <p:ext uri="{BB962C8B-B14F-4D97-AF65-F5344CB8AC3E}">
        <p14:creationId xmlns:p14="http://schemas.microsoft.com/office/powerpoint/2010/main" val="172008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5E23-D6B2-A66E-904C-2BE6F9928F04}"/>
              </a:ext>
            </a:extLst>
          </p:cNvPr>
          <p:cNvSpPr>
            <a:spLocks noGrp="1"/>
          </p:cNvSpPr>
          <p:nvPr>
            <p:ph type="title"/>
          </p:nvPr>
        </p:nvSpPr>
        <p:spPr>
          <a:xfrm>
            <a:off x="609600" y="365125"/>
            <a:ext cx="10744200" cy="1325563"/>
          </a:xfrm>
        </p:spPr>
        <p:txBody>
          <a:bodyPr>
            <a:normAutofit/>
          </a:bodyPr>
          <a:lstStyle/>
          <a:p>
            <a:r>
              <a:rPr lang="en-US" dirty="0"/>
              <a:t>AI Generated Synthetic Tabular Data Platforms</a:t>
            </a:r>
          </a:p>
        </p:txBody>
      </p:sp>
      <p:sp>
        <p:nvSpPr>
          <p:cNvPr id="4" name="Content Placeholder 3">
            <a:extLst>
              <a:ext uri="{FF2B5EF4-FFF2-40B4-BE49-F238E27FC236}">
                <a16:creationId xmlns:a16="http://schemas.microsoft.com/office/drawing/2014/main" id="{8CA2F718-F288-1C70-D82C-CB1545DBFBAB}"/>
              </a:ext>
            </a:extLst>
          </p:cNvPr>
          <p:cNvSpPr>
            <a:spLocks noGrp="1"/>
          </p:cNvSpPr>
          <p:nvPr>
            <p:ph sz="half" idx="1"/>
          </p:nvPr>
        </p:nvSpPr>
        <p:spPr/>
        <p:txBody>
          <a:bodyPr/>
          <a:lstStyle/>
          <a:p>
            <a:pPr marL="342900" indent="-342900">
              <a:buFont typeface="Arial" panose="020B0604020202020204" pitchFamily="34" charset="0"/>
              <a:buChar char="•"/>
            </a:pPr>
            <a:r>
              <a:rPr lang="en-US" dirty="0" err="1"/>
              <a:t>MDClone</a:t>
            </a:r>
            <a:endParaRPr lang="en-US" dirty="0"/>
          </a:p>
          <a:p>
            <a:pPr marL="342900" indent="-342900">
              <a:buFont typeface="Arial" panose="020B0604020202020204" pitchFamily="34" charset="0"/>
              <a:buChar char="•"/>
            </a:pPr>
            <a:r>
              <a:rPr lang="en-US" dirty="0" err="1"/>
              <a:t>Gretel.ai</a:t>
            </a:r>
            <a:r>
              <a:rPr lang="en-US" dirty="0"/>
              <a:t> *</a:t>
            </a:r>
          </a:p>
          <a:p>
            <a:pPr marL="342900" indent="-342900">
              <a:buFont typeface="Arial" panose="020B0604020202020204" pitchFamily="34" charset="0"/>
              <a:buChar char="•"/>
            </a:pPr>
            <a:r>
              <a:rPr lang="en-US" dirty="0" err="1"/>
              <a:t>Ydata.ai</a:t>
            </a:r>
            <a:r>
              <a:rPr lang="en-US" dirty="0"/>
              <a:t> *</a:t>
            </a:r>
          </a:p>
          <a:p>
            <a:pPr marL="342900" indent="-342900">
              <a:buFont typeface="Arial" panose="020B0604020202020204" pitchFamily="34" charset="0"/>
              <a:buChar char="•"/>
            </a:pPr>
            <a:r>
              <a:rPr lang="en-US" dirty="0" err="1"/>
              <a:t>Mostly.ai</a:t>
            </a:r>
            <a:r>
              <a:rPr lang="en-US" dirty="0"/>
              <a:t> *</a:t>
            </a:r>
          </a:p>
          <a:p>
            <a:pPr marL="342900" indent="-342900">
              <a:buFont typeface="Arial" panose="020B0604020202020204" pitchFamily="34" charset="0"/>
              <a:buChar char="•"/>
            </a:pPr>
            <a:r>
              <a:rPr lang="en-US" dirty="0"/>
              <a:t>Statice</a:t>
            </a:r>
          </a:p>
          <a:p>
            <a:pPr marL="342900" indent="-342900">
              <a:buFont typeface="Arial" panose="020B0604020202020204" pitchFamily="34" charset="0"/>
              <a:buChar char="•"/>
            </a:pPr>
            <a:r>
              <a:rPr lang="en-US" dirty="0" err="1"/>
              <a:t>GenRocket</a:t>
            </a:r>
            <a:endParaRPr lang="en-US" dirty="0"/>
          </a:p>
          <a:p>
            <a:pPr marL="342900" indent="-342900">
              <a:buFont typeface="Arial" panose="020B0604020202020204" pitchFamily="34" charset="0"/>
              <a:buChar char="•"/>
            </a:pPr>
            <a:r>
              <a:rPr lang="en-US"/>
              <a:t>Tonic ai</a:t>
            </a:r>
            <a:endParaRPr lang="en-US" dirty="0"/>
          </a:p>
        </p:txBody>
      </p:sp>
      <p:sp>
        <p:nvSpPr>
          <p:cNvPr id="5" name="Content Placeholder 4">
            <a:extLst>
              <a:ext uri="{FF2B5EF4-FFF2-40B4-BE49-F238E27FC236}">
                <a16:creationId xmlns:a16="http://schemas.microsoft.com/office/drawing/2014/main" id="{5A120EB6-F401-D0FF-2EDC-A09637FDEE56}"/>
              </a:ext>
            </a:extLst>
          </p:cNvPr>
          <p:cNvSpPr>
            <a:spLocks noGrp="1"/>
          </p:cNvSpPr>
          <p:nvPr>
            <p:ph sz="half" idx="2"/>
          </p:nvPr>
        </p:nvSpPr>
        <p:spPr/>
        <p:txBody>
          <a:bodyPr/>
          <a:lstStyle/>
          <a:p>
            <a:pPr marL="342900" indent="-342900">
              <a:buFont typeface="Arial" panose="020B0604020202020204" pitchFamily="34" charset="0"/>
              <a:buChar char="•"/>
            </a:pPr>
            <a:r>
              <a:rPr lang="en-US" dirty="0" err="1"/>
              <a:t>ClearBox.ai</a:t>
            </a:r>
            <a:r>
              <a:rPr lang="en-US" dirty="0"/>
              <a:t> *</a:t>
            </a:r>
          </a:p>
          <a:p>
            <a:pPr marL="342900" indent="-342900">
              <a:buFont typeface="Arial" panose="020B0604020202020204" pitchFamily="34" charset="0"/>
              <a:buChar char="•"/>
            </a:pPr>
            <a:r>
              <a:rPr lang="en-US" dirty="0"/>
              <a:t>Hazy</a:t>
            </a:r>
          </a:p>
          <a:p>
            <a:pPr marL="342900" indent="-342900">
              <a:buFont typeface="Arial" panose="020B0604020202020204" pitchFamily="34" charset="0"/>
              <a:buChar char="•"/>
            </a:pPr>
            <a:r>
              <a:rPr lang="en-US" dirty="0" err="1"/>
              <a:t>Synthesized.io</a:t>
            </a:r>
            <a:endParaRPr lang="en-US" dirty="0"/>
          </a:p>
          <a:p>
            <a:pPr marL="342900" indent="-342900">
              <a:buFont typeface="Arial" panose="020B0604020202020204" pitchFamily="34" charset="0"/>
              <a:buChar char="•"/>
            </a:pPr>
            <a:r>
              <a:rPr lang="en-US" dirty="0"/>
              <a:t>NVIDIA </a:t>
            </a:r>
            <a:r>
              <a:rPr lang="en-US" dirty="0" err="1"/>
              <a:t>LaunchPad</a:t>
            </a:r>
            <a:endParaRPr lang="en-US" dirty="0"/>
          </a:p>
          <a:p>
            <a:pPr marL="342900" indent="-342900">
              <a:buFont typeface="Arial" panose="020B0604020202020204" pitchFamily="34" charset="0"/>
              <a:buChar char="•"/>
            </a:pPr>
            <a:r>
              <a:rPr lang="en-US" dirty="0" err="1"/>
              <a:t>Nbsynthetic.data</a:t>
            </a:r>
            <a:r>
              <a:rPr lang="en-US" dirty="0"/>
              <a:t> – open-source GAN</a:t>
            </a:r>
          </a:p>
          <a:p>
            <a:pPr marL="342900" indent="-342900">
              <a:buFont typeface="Arial" panose="020B0604020202020204" pitchFamily="34" charset="0"/>
              <a:buChar char="•"/>
            </a:pPr>
            <a:r>
              <a:rPr lang="en-US" dirty="0" err="1"/>
              <a:t>Datacebo</a:t>
            </a:r>
            <a:r>
              <a:rPr lang="en-US" dirty="0"/>
              <a:t> – synthetic data vault (Python library)</a:t>
            </a:r>
          </a:p>
          <a:p>
            <a:pPr marL="0" indent="0">
              <a:buNone/>
            </a:pPr>
            <a:endParaRPr lang="en-US" dirty="0"/>
          </a:p>
        </p:txBody>
      </p:sp>
      <p:sp>
        <p:nvSpPr>
          <p:cNvPr id="3" name="TextBox 2">
            <a:extLst>
              <a:ext uri="{FF2B5EF4-FFF2-40B4-BE49-F238E27FC236}">
                <a16:creationId xmlns:a16="http://schemas.microsoft.com/office/drawing/2014/main" id="{4B6D1AE1-0EC5-4898-86B9-4F31D10F5F80}"/>
              </a:ext>
            </a:extLst>
          </p:cNvPr>
          <p:cNvSpPr txBox="1"/>
          <p:nvPr/>
        </p:nvSpPr>
        <p:spPr>
          <a:xfrm>
            <a:off x="3218213" y="5939640"/>
            <a:ext cx="4975761" cy="369332"/>
          </a:xfrm>
          <a:prstGeom prst="rect">
            <a:avLst/>
          </a:prstGeom>
          <a:noFill/>
        </p:spPr>
        <p:txBody>
          <a:bodyPr wrap="square" rtlCol="0">
            <a:spAutoFit/>
          </a:bodyPr>
          <a:lstStyle/>
          <a:p>
            <a:r>
              <a:rPr lang="en-US" dirty="0"/>
              <a:t>* Indicates programs that I have tested</a:t>
            </a:r>
          </a:p>
        </p:txBody>
      </p:sp>
    </p:spTree>
    <p:extLst>
      <p:ext uri="{BB962C8B-B14F-4D97-AF65-F5344CB8AC3E}">
        <p14:creationId xmlns:p14="http://schemas.microsoft.com/office/powerpoint/2010/main" val="460155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3210&quot;&gt;&lt;object type=&quot;3&quot; unique_id=&quot;13211&quot;&gt;&lt;property id=&quot;20148&quot; value=&quot;5&quot;/&gt;&lt;property id=&quot;20300&quot; value=&quot;Slide 1 - &amp;quot;AI Generated Tabular Synthetic Data  Ready for Prime Time?&amp;quot;&quot;/&gt;&lt;property id=&quot;20307&quot; value=&quot;256&quot;/&gt;&lt;/object&gt;&lt;object type=&quot;3&quot; unique_id=&quot;13212&quot;&gt;&lt;property id=&quot;20148&quot; value=&quot;5&quot;/&gt;&lt;property id=&quot;20300&quot; value=&quot;Slide 2 - &amp;quot;Disclaimers&amp;quot;&quot;/&gt;&lt;property id=&quot;20307&quot; value=&quot;311&quot;/&gt;&lt;/object&gt;&lt;object type=&quot;3&quot; unique_id=&quot;13213&quot;&gt;&lt;property id=&quot;20148&quot; value=&quot;5&quot;/&gt;&lt;property id=&quot;20300&quot; value=&quot;Slide 3 - &amp;quot;Learning Objectives&amp;quot;&quot;/&gt;&lt;property id=&quot;20307&quot; value=&quot;274&quot;/&gt;&lt;/object&gt;&lt;object type=&quot;3&quot; unique_id=&quot;13214&quot;&gt;&lt;property id=&quot;20148&quot; value=&quot;5&quot;/&gt;&lt;property id=&quot;20300&quot; value=&quot;Slide 4 - &amp;quot;Quote from Gartner&amp;quot;&quot;/&gt;&lt;property id=&quot;20307&quot; value=&quot;260&quot;/&gt;&lt;/object&gt;&lt;object type=&quot;3&quot; unique_id=&quot;13215&quot;&gt;&lt;property id=&quot;20148&quot; value=&quot;5&quot;/&gt;&lt;property id=&quot;20300&quot; value=&quot;Slide 5 - &amp;quot;What is My Personal Interest in TSD and Why?&amp;quot;&quot;/&gt;&lt;property id=&quot;20307&quot; value=&quot;275&quot;/&gt;&lt;/object&gt;&lt;object type=&quot;3&quot; unique_id=&quot;13216&quot;&gt;&lt;property id=&quot;20148&quot; value=&quot;5&quot;/&gt;&lt;property id=&quot;20300&quot; value=&quot;Slide 6 - &amp;quot;Current UCI Datasets: 36 are medical out of total of 626 (6%)&amp;quot;&quot;/&gt;&lt;property id=&quot;20307&quot; value=&quot;257&quot;/&gt;&lt;/object&gt;&lt;object type=&quot;3&quot; unique_id=&quot;13217&quot;&gt;&lt;property id=&quot;20148&quot; value=&quot;5&quot;/&gt;&lt;property id=&quot;20300&quot; value=&quot;Slide 7 - &amp;quot;Potential Benefits of Synthetic Data&amp;quot;&quot;/&gt;&lt;property id=&quot;20307&quot; value=&quot;259&quot;/&gt;&lt;/object&gt;&lt;object type=&quot;3&quot; unique_id=&quot;13218&quot;&gt;&lt;property id=&quot;20148&quot; value=&quot;5&quot;/&gt;&lt;property id=&quot;20300&quot; value=&quot;Slide 8 - &amp;quot;Potential Benefits of Synthetic Data&amp;quot;&quot;/&gt;&lt;property id=&quot;20307&quot; value=&quot;263&quot;/&gt;&lt;/object&gt;&lt;object type=&quot;3&quot; unique_id=&quot;13219&quot;&gt;&lt;property id=&quot;20148&quot; value=&quot;5&quot;/&gt;&lt;property id=&quot;20300&quot; value=&quot;Slide 9&quot;/&gt;&lt;property id=&quot;20307&quot; value=&quot;262&quot;/&gt;&lt;/object&gt;&lt;object type=&quot;3&quot; unique_id=&quot;13220&quot;&gt;&lt;property id=&quot;20148&quot; value=&quot;5&quot;/&gt;&lt;property id=&quot;20300&quot; value=&quot;Slide 10 - &amp;quot;AI Generated Synthetic Tabular Data Vendors&amp;quot;&quot;/&gt;&lt;property id=&quot;20307&quot; value=&quot;261&quot;/&gt;&lt;/object&gt;&lt;object type=&quot;3&quot; unique_id=&quot;13221&quot;&gt;&lt;property id=&quot;20148&quot; value=&quot;5&quot;/&gt;&lt;property id=&quot;20300&quot; value=&quot;Slide 11 - &amp;quot;Software Used for Analysis of Synthetic Data&amp;quot;&quot;/&gt;&lt;property id=&quot;20307&quot; value=&quot;284&quot;/&gt;&lt;/object&gt;&lt;object type=&quot;3&quot; unique_id=&quot;13222&quot;&gt;&lt;property id=&quot;20148&quot; value=&quot;5&quot;/&gt;&lt;property id=&quot;20300&quot; value=&quot;Slide 12 - &amp;quot;Orange Workflow I&amp;quot;&quot;/&gt;&lt;property id=&quot;20307&quot; value=&quot;291&quot;/&gt;&lt;/object&gt;&lt;object type=&quot;3&quot; unique_id=&quot;13223&quot;&gt;&lt;property id=&quot;20148&quot; value=&quot;5&quot;/&gt;&lt;property id=&quot;20300&quot; value=&quot;Slide 13 - &amp;quot;Orange Workflow II&amp;quot;&quot;/&gt;&lt;property id=&quot;20307&quot; value=&quot;316&quot;/&gt;&lt;/object&gt;&lt;object type=&quot;3&quot; unique_id=&quot;13224&quot;&gt;&lt;property id=&quot;20148&quot; value=&quot;5&quot;/&gt;&lt;property id=&quot;20300&quot; value=&quot;Slide 14 - &amp;quot;How to Evaluate Synthetic Data&amp;quot;&quot;/&gt;&lt;property id=&quot;20307&quot; value=&quot;264&quot;/&gt;&lt;/object&gt;&lt;object type=&quot;3&quot; unique_id=&quot;13225&quot;&gt;&lt;property id=&quot;20148&quot; value=&quot;5&quot;/&gt;&lt;property id=&quot;20300&quot; value=&quot;Slide 15 - &amp;quot;Resemblance: Statistical Similarity&amp;quot;&quot;/&gt;&lt;property id=&quot;20307&quot; value=&quot;277&quot;/&gt;&lt;/object&gt;&lt;object type=&quot;3&quot; unique_id=&quot;13226&quot;&gt;&lt;property id=&quot;20148&quot; value=&quot;5&quot;/&gt;&lt;property id=&quot;20300&quot; value=&quot;Slide 16 - &amp;quot;CORRELATIONS: MOSTLY AI HEATMAPS&amp;quot;&quot;/&gt;&lt;property id=&quot;20307&quot; value=&quot;286&quot;/&gt;&lt;/object&gt;&lt;object type=&quot;3&quot; unique_id=&quot;13227&quot;&gt;&lt;property id=&quot;20148&quot; value=&quot;5&quot;/&gt;&lt;property id=&quot;20300&quot; value=&quot;Slide 17 - &amp;quot;UNIVARIATE AND BIVARIATE DISTRIBUTIONS  MOSTLY AI&amp;quot;&quot;/&gt;&lt;property id=&quot;20307&quot; value=&quot;290&quot;/&gt;&lt;/object&gt;&lt;object type=&quot;3&quot; unique_id=&quot;13228&quot;&gt;&lt;property id=&quot;20148&quot; value=&quot;5&quot;/&gt;&lt;property id=&quot;20300&quot; value=&quot;Slide 18 - &amp;quot;Wilcoxon Rank Sum Test for Continuous Variables&amp;quot;&quot;/&gt;&lt;property id=&quot;20307&quot; value=&quot;294&quot;/&gt;&lt;/object&gt;&lt;object type=&quot;3&quot; unique_id=&quot;13229&quot;&gt;&lt;property id=&quot;20148&quot; value=&quot;5&quot;/&gt;&lt;property id=&quot;20300&quot; value=&quot;Slide 19 - &amp;quot;Kolmogorov-Smirnov Tests to Compare Distributions&amp;quot;&quot;/&gt;&lt;property id=&quot;20307&quot; value=&quot;295&quot;/&gt;&lt;/object&gt;&lt;object type=&quot;3&quot; unique_id=&quot;13230&quot;&gt;&lt;property id=&quot;20148&quot; value=&quot;5&quot;/&gt;&lt;property id=&quot;20300&quot; value=&quot;Slide 20 - &amp;quot;Utility: Evaluate Classification or Regression Model Performance Metrics&amp;quot;&quot;/&gt;&lt;property id=&quot;20307&quot; value=&quot;278&quot;/&gt;&lt;/object&gt;&lt;object type=&quot;3&quot; unique_id=&quot;13231&quot;&gt;&lt;property id=&quot;20148&quot; value=&quot;5&quot;/&gt;&lt;property id=&quot;20300&quot; value=&quot;Slide 21&quot;/&gt;&lt;property id=&quot;20307&quot; value=&quot;302&quot;/&gt;&lt;/object&gt;&lt;object type=&quot;3&quot; unique_id=&quot;13232&quot;&gt;&lt;property id=&quot;20148&quot; value=&quot;5&quot;/&gt;&lt;property id=&quot;20300&quot; value=&quot;Slide 22 - &amp;quot;Privacy&amp;quot;&quot;/&gt;&lt;property id=&quot;20307&quot; value=&quot;279&quot;/&gt;&lt;/object&gt;&lt;object type=&quot;3&quot; unique_id=&quot;13233&quot;&gt;&lt;property id=&quot;20148&quot; value=&quot;5&quot;/&gt;&lt;property id=&quot;20300&quot; value=&quot;Slide 23&quot;/&gt;&lt;property id=&quot;20307&quot; value=&quot;285&quot;/&gt;&lt;/object&gt;&lt;object type=&quot;3&quot; unique_id=&quot;13234&quot;&gt;&lt;property id=&quot;20148&quot; value=&quot;5&quot;/&gt;&lt;property id=&quot;20300&quot; value=&quot;Slide 24 - &amp;quot;Data Science Experiments&amp;quot;&quot;/&gt;&lt;property id=&quot;20307&quot; value=&quot;276&quot;/&gt;&lt;/object&gt;&lt;object type=&quot;3&quot; unique_id=&quot;13235&quot;&gt;&lt;property id=&quot;20148&quot; value=&quot;5&quot;/&gt;&lt;property id=&quot;20300&quot; value=&quot;Slide 25 - &amp;quot;Real vs STD&amp;quot;&quot;/&gt;&lt;property id=&quot;20307&quot; value=&quot;304&quot;/&gt;&lt;/object&gt;&lt;object type=&quot;3&quot; unique_id=&quot;13236&quot;&gt;&lt;property id=&quot;20148&quot; value=&quot;5&quot;/&gt;&lt;property id=&quot;20300&quot; value=&quot;Slide 26 - &amp;quot;Utility: Synthetic Data Generated on Training Data and Tested on Test Data (TSTR). LSTM Model Results&amp;quot;&quot;/&gt;&lt;property id=&quot;20307&quot; value=&quot;269&quot;/&gt;&lt;/object&gt;&lt;object type=&quot;3&quot; unique_id=&quot;13237&quot;&gt;&lt;property id=&quot;20148&quot; value=&quot;5&quot;/&gt;&lt;property id=&quot;20300&quot; value=&quot;Slide 27 - &amp;quot;Real Data vs Gretel LSTM&amp;quot;&quot;/&gt;&lt;property id=&quot;20307&quot; value=&quot;296&quot;/&gt;&lt;/object&gt;&lt;object type=&quot;3&quot; unique_id=&quot;13238&quot;&gt;&lt;property id=&quot;20148&quot; value=&quot;5&quot;/&gt;&lt;property id=&quot;20300&quot; value=&quot;Slide 28 - &amp;quot;Real vs Multiple Synthetic Model Comparisons&amp;quot;&quot;/&gt;&lt;property id=&quot;20307&quot; value=&quot;292&quot;/&gt;&lt;/object&gt;&lt;object type=&quot;3&quot; unique_id=&quot;13239&quot;&gt;&lt;property id=&quot;20148&quot; value=&quot;5&quot;/&gt;&lt;property id=&quot;20300&quot; value=&quot;Slide 29 - &amp;quot;Augmenting Sample Size for Education and Research&amp;quot;&quot;/&gt;&lt;property id=&quot;20307&quot; value=&quot;305&quot;/&gt;&lt;/object&gt;&lt;object type=&quot;3&quot; unique_id=&quot;13240&quot;&gt;&lt;property id=&quot;20148&quot; value=&quot;5&quot;/&gt;&lt;property id=&quot;20300&quot; value=&quot;Slide 30 - &amp;quot;Resemblance: Real (303) vs Synthetic Data (5000)  Heart Disease Prediction Dataset by t-tests Gretel LSTM&amp;quot;&quot;/&gt;&lt;property id=&quot;20307&quot; value=&quot;293&quot;/&gt;&lt;/object&gt;&lt;object type=&quot;3&quot; unique_id=&quot;13241&quot;&gt;&lt;property id=&quot;20148&quot; value=&quot;5&quot;/&gt;&lt;property id=&quot;20300&quot; value=&quot;Slide 31 - &amp;quot;Class Rebalancing with MOSTLY AI&amp;quot;&quot;/&gt;&lt;property id=&quot;20307&quot; value=&quot;281&quot;/&gt;&lt;/object&gt;&lt;object type=&quot;3&quot; unique_id=&quot;13242&quot;&gt;&lt;property id=&quot;20148&quot; value=&quot;5&quot;/&gt;&lt;property id=&quot;20300&quot; value=&quot;Slide 32 - &amp;quot;Class rebalancing with STD&amp;quot;&quot;/&gt;&lt;property id=&quot;20307&quot; value=&quot;300&quot;/&gt;&lt;/object&gt;&lt;object type=&quot;3&quot; unique_id=&quot;13243&quot;&gt;&lt;property id=&quot;20148&quot; value=&quot;5&quot;/&gt;&lt;property id=&quot;20300&quot; value=&quot;Slide 33 - &amp;quot;REBALANCING AND MODEL CALIBRATION&amp;quot;&quot;/&gt;&lt;property id=&quot;20307&quot; value=&quot;301&quot;/&gt;&lt;/object&gt;&lt;object type=&quot;3&quot; unique_id=&quot;13244&quot;&gt;&lt;property id=&quot;20148&quot; value=&quot;5&quot;/&gt;&lt;property id=&quot;20300&quot; value=&quot;Slide 34&quot;/&gt;&lt;property id=&quot;20307&quot; value=&quot;306&quot;/&gt;&lt;/object&gt;&lt;object type=&quot;3&quot; unique_id=&quot;13245&quot;&gt;&lt;property id=&quot;20148&quot; value=&quot;5&quot;/&gt;&lt;property id=&quot;20300&quot; value=&quot;Slide 35 - &amp;quot;Matthews Correlation            Brier Score  Coefficient &amp;quot;&quot;/&gt;&lt;property id=&quot;20307&quot; value=&quot;307&quot;/&gt;&lt;/object&gt;&lt;object type=&quot;3&quot; unique_id=&quot;13246&quot;&gt;&lt;property id=&quot;20148&quot; value=&quot;5&quot;/&gt;&lt;property id=&quot;20300&quot; value=&quot;Slide 36 - &amp;quot;Feature Rebalancing with MOSTLY AI&amp;quot;&quot;/&gt;&lt;property id=&quot;20307&quot; value=&quot;282&quot;/&gt;&lt;/object&gt;&lt;object type=&quot;3&quot; unique_id=&quot;13247&quot;&gt;&lt;property id=&quot;20148&quot; value=&quot;5&quot;/&gt;&lt;property id=&quot;20300&quot; value=&quot;Slide 37 - &amp;quot;Model Discrimination &amp;quot;&quot;/&gt;&lt;property id=&quot;20307&quot; value=&quot;308&quot;/&gt;&lt;/object&gt;&lt;object type=&quot;3&quot; unique_id=&quot;13248&quot;&gt;&lt;property id=&quot;20148&quot; value=&quot;5&quot;/&gt;&lt;property id=&quot;20300&quot; value=&quot;Slide 38 - &amp;quot;Other Comparisons&amp;quot;&quot;/&gt;&lt;property id=&quot;20307&quot; value=&quot;309&quot;/&gt;&lt;/object&gt;&lt;object type=&quot;3&quot; unique_id=&quot;13249&quot;&gt;&lt;property id=&quot;20148&quot; value=&quot;5&quot;/&gt;&lt;property id=&quot;20300&quot; value=&quot;Slide 39 - &amp;quot;Model Calibration after Gender Rebalancing&amp;quot;&quot;/&gt;&lt;property id=&quot;20307&quot; value=&quot;310&quot;/&gt;&lt;/object&gt;&lt;object type=&quot;3&quot; unique_id=&quot;13250&quot;&gt;&lt;property id=&quot;20148&quot; value=&quot;5&quot;/&gt;&lt;property id=&quot;20300&quot; value=&quot;Slide 40 - &amp;quot;Sample Size Determination with TSD&amp;quot;&quot;/&gt;&lt;property id=&quot;20307&quot; value=&quot;283&quot;/&gt;&lt;/object&gt;&lt;object type=&quot;3&quot; unique_id=&quot;13251&quot;&gt;&lt;property id=&quot;20148&quot; value=&quot;5&quot;/&gt;&lt;property id=&quot;20300&quot; value=&quot;Slide 41 - &amp;quot;Decision Curve for random forest DE = dummy encoded&amp;quot;&quot;/&gt;&lt;property id=&quot;20307&quot; value=&quot;312&quot;/&gt;&lt;/object&gt;&lt;object type=&quot;3&quot; unique_id=&quot;13252&quot;&gt;&lt;property id=&quot;20148&quot; value=&quot;5&quot;/&gt;&lt;property id=&quot;20300&quot; value=&quot;Slide 42 - &amp;quot;Would Further Increase in Synthetic Data Improve Model Performance? &amp;quot;&quot;/&gt;&lt;property id=&quot;20307&quot; value=&quot;315&quot;/&gt;&lt;/object&gt;&lt;object type=&quot;3&quot; unique_id=&quot;13253&quot;&gt;&lt;property id=&quot;20148&quot; value=&quot;5&quot;/&gt;&lt;property id=&quot;20300&quot; value=&quot;Slide 43 - &amp;quot;DSE Excel Template: Conditional Formatting with Color Coding&amp;quot;&quot;/&gt;&lt;property id=&quot;20307&quot; value=&quot;317&quot;/&gt;&lt;/object&gt;&lt;object type=&quot;3&quot; unique_id=&quot;13254&quot;&gt;&lt;property id=&quot;20148&quot; value=&quot;5&quot;/&gt;&lt;property id=&quot;20300&quot; value=&quot;Slide 44 - &amp;quot;Results&amp;quot;&quot;/&gt;&lt;property id=&quot;20307&quot; value=&quot;318&quot;/&gt;&lt;/object&gt;&lt;object type=&quot;3&quot; unique_id=&quot;13255&quot;&gt;&lt;property id=&quot;20148&quot; value=&quot;5&quot;/&gt;&lt;property id=&quot;20300&quot; value=&quot;Slide 45 - &amp;quot;Sample Size Coimbra Breast Cancer Dataset&amp;quot;&quot;/&gt;&lt;property id=&quot;20307&quot; value=&quot;313&quot;/&gt;&lt;/object&gt;&lt;object type=&quot;3&quot; unique_id=&quot;13256&quot;&gt;&lt;property id=&quot;20148&quot; value=&quot;5&quot;/&gt;&lt;property id=&quot;20300&quot; value=&quot;Slide 46 - &amp;quot;Decision Curve Logistic Regression&amp;quot;&quot;/&gt;&lt;property id=&quot;20307&quot; value=&quot;314&quot;/&gt;&lt;/object&gt;&lt;object type=&quot;3&quot; unique_id=&quot;13257&quot;&gt;&lt;property id=&quot;20148&quot; value=&quot;5&quot;/&gt;&lt;property id=&quot;20300&quot; value=&quot;Slide 47 - &amp;quot;Issues Related to Tabular Synthetic Data&amp;quot;&quot;/&gt;&lt;property id=&quot;20307&quot; value=&quot;266&quot;/&gt;&lt;/object&gt;&lt;object type=&quot;3&quot; unique_id=&quot;13258&quot;&gt;&lt;property id=&quot;20148&quot; value=&quot;5&quot;/&gt;&lt;property id=&quot;20300&quot; value=&quot;Slide 48&quot;/&gt;&lt;property id=&quot;20307&quot; value=&quot;271&quot;/&gt;&lt;/object&gt;&lt;object type=&quot;3&quot; unique_id=&quot;13259&quot;&gt;&lt;property id=&quot;20148&quot; value=&quot;5&quot;/&gt;&lt;property id=&quot;20300&quot; value=&quot;Slide 49 - &amp;quot;Conclusions&amp;quot;&quot;/&gt;&lt;property id=&quot;20307&quot; value=&quot;270&quot;/&gt;&lt;/object&gt;&lt;/object&gt;&lt;object type=&quot;8&quot; unique_id=&quot;1331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75007</TotalTime>
  <Words>2761</Words>
  <Application>Microsoft Macintosh PowerPoint</Application>
  <PresentationFormat>Widescreen</PresentationFormat>
  <Paragraphs>348</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Lato</vt:lpstr>
      <vt:lpstr>Trebuchet MS</vt:lpstr>
      <vt:lpstr>Office Theme</vt:lpstr>
      <vt:lpstr>AI Generated Tabular Synthetic Data  Ready for Prime Time?</vt:lpstr>
      <vt:lpstr>Learning Objectives</vt:lpstr>
      <vt:lpstr>Disclaimers</vt:lpstr>
      <vt:lpstr>Research Questions</vt:lpstr>
      <vt:lpstr>Hype or Helpful?</vt:lpstr>
      <vt:lpstr>Potential Benefits of Synthetic Data</vt:lpstr>
      <vt:lpstr>Potential Benefits of Synthetic Data</vt:lpstr>
      <vt:lpstr>PowerPoint Presentation</vt:lpstr>
      <vt:lpstr>AI Generated Synthetic Tabular Data Platforms</vt:lpstr>
      <vt:lpstr>Software Used for Analysis of Synthetic Data</vt:lpstr>
      <vt:lpstr>How to Evaluate Synthetic Data</vt:lpstr>
      <vt:lpstr>Resemblance: Statistical Similarity</vt:lpstr>
      <vt:lpstr>CORRELATIONS: MOSTLY AI HEATMAPS</vt:lpstr>
      <vt:lpstr>UNIVARIATE AND BIVARIATE DISTRIBUTIONS  MOSTLY AI</vt:lpstr>
      <vt:lpstr>Resemblance: T-tests run on Real (303) vs Synthetic Data (5000) (Heart Disease Prediction Dataset)  Gretel LSTM  </vt:lpstr>
      <vt:lpstr>Wilcoxon Rank Sum Test for Continuous Variables. Note: The Goal is p &gt;.05</vt:lpstr>
      <vt:lpstr>Kolmogorov-Smirnov Tests to compare distributions.  Note: p-value &gt;.05 means the distributions are very similar between real data and tabular synthetic data</vt:lpstr>
      <vt:lpstr>Utility: Evaluate Classification or Regression Model Performance Metrics</vt:lpstr>
      <vt:lpstr>Orange Workflow I</vt:lpstr>
      <vt:lpstr>Orange Workflow II </vt:lpstr>
      <vt:lpstr>Input to Create sum of 8 classification metrics (S8CM)</vt:lpstr>
      <vt:lpstr>Data Science Experiment (DSE) Excel Template: Input TP,TN,FP,FN from the Confusion Matrix widget plus AUC and Log Loss from the Test and Score widget. The results are auto-calculated and color coded. It is 1 – log loss because unlike the other results, lower is better. S8CM is the sum of the 8 metrics</vt:lpstr>
      <vt:lpstr>Example: Best Score (5.78 catboost) on Original Data vs (6.0 xgboost) on Synthetic Data  </vt:lpstr>
      <vt:lpstr>Privacy</vt:lpstr>
      <vt:lpstr>Data Science Experiments</vt:lpstr>
      <vt:lpstr>Real vs TSD</vt:lpstr>
      <vt:lpstr>Results: Utility is highest on Real Data When Size is the Same</vt:lpstr>
      <vt:lpstr>Class Rebalancing with MOSTLY AI</vt:lpstr>
      <vt:lpstr>Results: Decreased S8CM Scores</vt:lpstr>
      <vt:lpstr>REBALANCING AND MODEL CALIBRATION</vt:lpstr>
      <vt:lpstr>PowerPoint Presentation</vt:lpstr>
      <vt:lpstr>Augmenting Sample Size for Education and Research</vt:lpstr>
      <vt:lpstr>What is My Personal Interest in TSD and Why?</vt:lpstr>
      <vt:lpstr>Current UCI Datasets: 36 are medical out of total of 626 (6%). Most are small and old. Generate and Donate!</vt:lpstr>
      <vt:lpstr>Would Further Increase in Synthetic Data Improve Model Performance? </vt:lpstr>
      <vt:lpstr>Augmented Datasets with MOSTLY AI and Resulting Performance</vt:lpstr>
      <vt:lpstr>Issues Related to AI Tabular Synthetic Data</vt:lpstr>
      <vt:lpstr>Real World TSD Challenge</vt:lpstr>
      <vt:lpstr>PowerPoint Presentation</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Generated Tabular Synthetic Data</dc:title>
  <dc:creator>Robert Hoyt</dc:creator>
  <cp:lastModifiedBy>Robert Hoyt</cp:lastModifiedBy>
  <cp:revision>299</cp:revision>
  <dcterms:created xsi:type="dcterms:W3CDTF">2023-02-20T16:43:20Z</dcterms:created>
  <dcterms:modified xsi:type="dcterms:W3CDTF">2023-06-06T13:38:19Z</dcterms:modified>
</cp:coreProperties>
</file>